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6.jpg" ContentType="image/jpg"/>
  <Override PartName="/ppt/media/image17.jpg" ContentType="image/jpg"/>
  <Override PartName="/ppt/media/image18.jpg" ContentType="image/jpg"/>
  <Override PartName="/ppt/media/image19.jpg" ContentType="image/jpg"/>
  <Override PartName="/ppt/media/image21.jpg" ContentType="image/jpg"/>
  <Override PartName="/ppt/media/image24.jpg" ContentType="image/jpg"/>
  <Override PartName="/ppt/notesSlides/notesSlide3.xml" ContentType="application/vnd.openxmlformats-officedocument.presentationml.notesSlide+xml"/>
  <Override PartName="/ppt/media/image35.jpg" ContentType="image/jpg"/>
  <Override PartName="/ppt/media/image36.jpg" ContentType="image/jpg"/>
  <Override PartName="/ppt/media/image46.jpg" ContentType="image/jpg"/>
  <Override PartName="/ppt/media/image47.jpg" ContentType="image/jpg"/>
  <Override PartName="/ppt/media/image48.jpg" ContentType="image/jpg"/>
  <Override PartName="/ppt/media/image58.jpg" ContentType="image/jpg"/>
  <Override PartName="/ppt/media/image59.jpg" ContentType="image/jpg"/>
  <Override PartName="/ppt/media/image66.jpg" ContentType="image/jpg"/>
  <Override PartName="/ppt/media/image69.jpg" ContentType="image/jpg"/>
  <Override PartName="/ppt/media/image90.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9" r:id="rId2"/>
    <p:sldMasterId id="2147483702" r:id="rId3"/>
    <p:sldMasterId id="2147483708" r:id="rId4"/>
  </p:sldMasterIdLst>
  <p:notesMasterIdLst>
    <p:notesMasterId r:id="rId125"/>
  </p:notesMasterIdLst>
  <p:handoutMasterIdLst>
    <p:handoutMasterId r:id="rId126"/>
  </p:handoutMasterIdLst>
  <p:sldIdLst>
    <p:sldId id="461" r:id="rId5"/>
    <p:sldId id="257" r:id="rId6"/>
    <p:sldId id="513" r:id="rId7"/>
    <p:sldId id="514" r:id="rId8"/>
    <p:sldId id="272" r:id="rId9"/>
    <p:sldId id="512" r:id="rId10"/>
    <p:sldId id="273" r:id="rId11"/>
    <p:sldId id="515" r:id="rId12"/>
    <p:sldId id="516" r:id="rId13"/>
    <p:sldId id="517" r:id="rId14"/>
    <p:sldId id="518" r:id="rId15"/>
    <p:sldId id="519" r:id="rId16"/>
    <p:sldId id="520" r:id="rId17"/>
    <p:sldId id="521" r:id="rId18"/>
    <p:sldId id="556" r:id="rId19"/>
    <p:sldId id="522" r:id="rId20"/>
    <p:sldId id="523" r:id="rId21"/>
    <p:sldId id="524" r:id="rId22"/>
    <p:sldId id="525" r:id="rId23"/>
    <p:sldId id="432" r:id="rId24"/>
    <p:sldId id="526" r:id="rId25"/>
    <p:sldId id="258" r:id="rId26"/>
    <p:sldId id="528" r:id="rId27"/>
    <p:sldId id="529" r:id="rId28"/>
    <p:sldId id="530" r:id="rId29"/>
    <p:sldId id="263" r:id="rId30"/>
    <p:sldId id="264" r:id="rId31"/>
    <p:sldId id="531" r:id="rId32"/>
    <p:sldId id="532" r:id="rId33"/>
    <p:sldId id="533" r:id="rId34"/>
    <p:sldId id="535" r:id="rId35"/>
    <p:sldId id="536" r:id="rId36"/>
    <p:sldId id="538" r:id="rId37"/>
    <p:sldId id="539" r:id="rId38"/>
    <p:sldId id="540" r:id="rId39"/>
    <p:sldId id="541" r:id="rId40"/>
    <p:sldId id="542" r:id="rId41"/>
    <p:sldId id="543" r:id="rId42"/>
    <p:sldId id="544" r:id="rId43"/>
    <p:sldId id="545" r:id="rId44"/>
    <p:sldId id="546" r:id="rId45"/>
    <p:sldId id="548" r:id="rId46"/>
    <p:sldId id="549" r:id="rId47"/>
    <p:sldId id="551" r:id="rId48"/>
    <p:sldId id="553" r:id="rId49"/>
    <p:sldId id="554" r:id="rId50"/>
    <p:sldId id="555" r:id="rId51"/>
    <p:sldId id="291" r:id="rId52"/>
    <p:sldId id="292" r:id="rId53"/>
    <p:sldId id="557" r:id="rId54"/>
    <p:sldId id="558" r:id="rId55"/>
    <p:sldId id="559" r:id="rId56"/>
    <p:sldId id="293" r:id="rId57"/>
    <p:sldId id="294" r:id="rId58"/>
    <p:sldId id="296" r:id="rId59"/>
    <p:sldId id="297" r:id="rId60"/>
    <p:sldId id="298" r:id="rId61"/>
    <p:sldId id="299" r:id="rId62"/>
    <p:sldId id="301" r:id="rId63"/>
    <p:sldId id="302" r:id="rId64"/>
    <p:sldId id="303" r:id="rId65"/>
    <p:sldId id="305" r:id="rId66"/>
    <p:sldId id="306" r:id="rId67"/>
    <p:sldId id="308" r:id="rId68"/>
    <p:sldId id="259" r:id="rId69"/>
    <p:sldId id="462" r:id="rId70"/>
    <p:sldId id="326" r:id="rId71"/>
    <p:sldId id="463" r:id="rId72"/>
    <p:sldId id="260" r:id="rId73"/>
    <p:sldId id="340" r:id="rId74"/>
    <p:sldId id="261" r:id="rId75"/>
    <p:sldId id="466" r:id="rId76"/>
    <p:sldId id="464" r:id="rId77"/>
    <p:sldId id="431" r:id="rId78"/>
    <p:sldId id="262" r:id="rId79"/>
    <p:sldId id="328" r:id="rId80"/>
    <p:sldId id="448" r:id="rId81"/>
    <p:sldId id="434" r:id="rId82"/>
    <p:sldId id="433" r:id="rId83"/>
    <p:sldId id="465" r:id="rId84"/>
    <p:sldId id="444" r:id="rId85"/>
    <p:sldId id="266" r:id="rId86"/>
    <p:sldId id="265" r:id="rId87"/>
    <p:sldId id="336" r:id="rId88"/>
    <p:sldId id="267" r:id="rId89"/>
    <p:sldId id="337" r:id="rId90"/>
    <p:sldId id="437" r:id="rId91"/>
    <p:sldId id="438" r:id="rId92"/>
    <p:sldId id="446" r:id="rId93"/>
    <p:sldId id="439" r:id="rId94"/>
    <p:sldId id="440" r:id="rId95"/>
    <p:sldId id="441" r:id="rId96"/>
    <p:sldId id="435" r:id="rId97"/>
    <p:sldId id="268" r:id="rId98"/>
    <p:sldId id="269" r:id="rId99"/>
    <p:sldId id="270" r:id="rId100"/>
    <p:sldId id="271" r:id="rId101"/>
    <p:sldId id="333" r:id="rId102"/>
    <p:sldId id="468" r:id="rId103"/>
    <p:sldId id="447" r:id="rId104"/>
    <p:sldId id="274" r:id="rId105"/>
    <p:sldId id="275" r:id="rId106"/>
    <p:sldId id="276" r:id="rId107"/>
    <p:sldId id="277" r:id="rId108"/>
    <p:sldId id="278" r:id="rId109"/>
    <p:sldId id="322" r:id="rId110"/>
    <p:sldId id="279" r:id="rId111"/>
    <p:sldId id="280" r:id="rId112"/>
    <p:sldId id="281" r:id="rId113"/>
    <p:sldId id="282" r:id="rId114"/>
    <p:sldId id="283" r:id="rId115"/>
    <p:sldId id="284" r:id="rId116"/>
    <p:sldId id="285" r:id="rId117"/>
    <p:sldId id="321" r:id="rId118"/>
    <p:sldId id="286" r:id="rId119"/>
    <p:sldId id="287" r:id="rId120"/>
    <p:sldId id="288" r:id="rId121"/>
    <p:sldId id="289" r:id="rId122"/>
    <p:sldId id="449" r:id="rId123"/>
    <p:sldId id="436" r:id="rId124"/>
  </p:sldIdLst>
  <p:sldSz cx="9144000" cy="6858000" type="screen4x3"/>
  <p:notesSz cx="6858000" cy="9144000"/>
  <p:custDataLst>
    <p:tags r:id="rId1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7B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249" autoAdjust="0"/>
  </p:normalViewPr>
  <p:slideViewPr>
    <p:cSldViewPr snapToGrid="0" snapToObjects="1">
      <p:cViewPr varScale="1">
        <p:scale>
          <a:sx n="64" d="100"/>
          <a:sy n="64" d="100"/>
        </p:scale>
        <p:origin x="67" y="4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F7B2CB-C39F-4241-BDA1-F5A2AC2E1595}" type="datetimeFigureOut">
              <a:rPr lang="en-US" smtClean="0"/>
              <a:t>11/13/2023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95CA25-A615-F241-AD6E-F3845A32EE6E}" type="slidenum">
              <a:rPr lang="en-US" smtClean="0"/>
              <a:t>‹#›</a:t>
            </a:fld>
            <a:endParaRPr lang="en-US"/>
          </a:p>
        </p:txBody>
      </p:sp>
    </p:spTree>
    <p:extLst>
      <p:ext uri="{BB962C8B-B14F-4D97-AF65-F5344CB8AC3E}">
        <p14:creationId xmlns:p14="http://schemas.microsoft.com/office/powerpoint/2010/main" val="10986620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6CDAEE-A464-6943-A527-8828384EFC1C}" type="datetimeFigureOut">
              <a:rPr lang="en-US" smtClean="0"/>
              <a:t>11/13/2023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62E32-FA77-A343-9E88-783FEE9A655A}" type="slidenum">
              <a:rPr lang="en-US" smtClean="0"/>
              <a:t>‹#›</a:t>
            </a:fld>
            <a:endParaRPr lang="en-US"/>
          </a:p>
        </p:txBody>
      </p:sp>
    </p:spTree>
    <p:extLst>
      <p:ext uri="{BB962C8B-B14F-4D97-AF65-F5344CB8AC3E}">
        <p14:creationId xmlns:p14="http://schemas.microsoft.com/office/powerpoint/2010/main" val="20345894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52CB3B2-06F8-4C86-A8F6-1C34829B51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108DB0A-3BB3-4807-A485-0E252B79F6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a:p>
        </p:txBody>
      </p:sp>
      <p:sp>
        <p:nvSpPr>
          <p:cNvPr id="8196" name="Slide Number Placeholder 3">
            <a:extLst>
              <a:ext uri="{FF2B5EF4-FFF2-40B4-BE49-F238E27FC236}">
                <a16:creationId xmlns:a16="http://schemas.microsoft.com/office/drawing/2014/main" id="{37BCD21F-957A-4989-970F-8B22E5349F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6971BFC-63EA-4DEC-B8CC-D88E905DD15E}" type="slidenum">
              <a:rPr lang="en-US" altLang="en-US" smtClean="0"/>
              <a:pPr/>
              <a:t>1</a:t>
            </a:fld>
            <a:endParaRPr lang="en-US" altLang="en-US"/>
          </a:p>
        </p:txBody>
      </p:sp>
      <p:sp>
        <p:nvSpPr>
          <p:cNvPr id="5" name="Footer Placeholder 4">
            <a:extLst>
              <a:ext uri="{FF2B5EF4-FFF2-40B4-BE49-F238E27FC236}">
                <a16:creationId xmlns:a16="http://schemas.microsoft.com/office/drawing/2014/main" id="{2792E7AB-E484-4BC9-B869-3708A444D186}"/>
              </a:ext>
            </a:extLst>
          </p:cNvPr>
          <p:cNvSpPr>
            <a:spLocks noGrp="1"/>
          </p:cNvSpPr>
          <p:nvPr>
            <p:ph type="ftr" sz="quarter" idx="4"/>
          </p:nvPr>
        </p:nvSpPr>
        <p:spPr/>
        <p:txBody>
          <a:bodyPr/>
          <a:lstStyle/>
          <a:p>
            <a:pPr>
              <a:defRPr/>
            </a:pPr>
            <a:r>
              <a:rPr lang="en-US"/>
              <a:t>https://habbal.gnomio.com/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general </a:t>
            </a:r>
            <a:r>
              <a:rPr lang="en-US" sz="1200" b="1" i="0" u="none" strike="noStrike" kern="1200" baseline="0" dirty="0">
                <a:solidFill>
                  <a:schemeClr val="tx1"/>
                </a:solidFill>
                <a:latin typeface="+mn-lt"/>
                <a:ea typeface="+mn-ea"/>
                <a:cs typeface="+mn-cs"/>
              </a:rPr>
              <a:t>sine wave can be represented by three parameters</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peak amplitude (</a:t>
            </a:r>
            <a:r>
              <a:rPr lang="en-US" sz="1200" b="0" i="1"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frequency (</a:t>
            </a:r>
            <a:r>
              <a:rPr lang="en-US" sz="1200" b="0" i="1" u="none" strike="noStrike" kern="1200" baseline="0" dirty="0">
                <a:solidFill>
                  <a:schemeClr val="tx1"/>
                </a:solidFill>
                <a:latin typeface="+mn-lt"/>
                <a:ea typeface="+mn-ea"/>
                <a:cs typeface="+mn-cs"/>
              </a:rPr>
              <a:t>f </a:t>
            </a:r>
            <a:r>
              <a:rPr lang="en-US" sz="1200" b="0" i="0" u="none" strike="noStrike" kern="1200" baseline="0" dirty="0">
                <a:solidFill>
                  <a:schemeClr val="tx1"/>
                </a:solidFill>
                <a:latin typeface="+mn-lt"/>
                <a:ea typeface="+mn-ea"/>
                <a:cs typeface="+mn-cs"/>
              </a:rPr>
              <a:t>), and phase (f).</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2800" dirty="0">
                <a:cs typeface="Times New Roman" charset="0"/>
              </a:rPr>
              <a:t>Wavelength (</a:t>
            </a:r>
            <a:r>
              <a:rPr lang="en-US" sz="2800" i="1" dirty="0">
                <a:cs typeface="Times New Roman" charset="0"/>
                <a:sym typeface="Symbol" charset="0"/>
              </a:rPr>
              <a:t>λ</a:t>
            </a:r>
            <a:r>
              <a:rPr lang="en-US" sz="2800" dirty="0">
                <a:cs typeface="Times New Roman" charset="0"/>
              </a:rPr>
              <a:t>)  - distance occupied by a single cycle of the signal</a:t>
            </a:r>
          </a:p>
          <a:p>
            <a:pPr lvl="1"/>
            <a:r>
              <a:rPr lang="en-US" sz="2400" dirty="0">
                <a:cs typeface="Times New Roman" charset="0"/>
              </a:rPr>
              <a:t>Or, the distance between two points of corresponding phase of two consecutive cycles</a:t>
            </a:r>
          </a:p>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71</a:t>
            </a:fld>
            <a:endParaRPr lang="en-US"/>
          </a:p>
        </p:txBody>
      </p:sp>
    </p:spTree>
    <p:extLst>
      <p:ext uri="{BB962C8B-B14F-4D97-AF65-F5344CB8AC3E}">
        <p14:creationId xmlns:p14="http://schemas.microsoft.com/office/powerpoint/2010/main" val="62390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general </a:t>
            </a:r>
            <a:r>
              <a:rPr lang="en-US" sz="1200" b="1" i="0" u="none" strike="noStrike" kern="1200" baseline="0" dirty="0">
                <a:solidFill>
                  <a:schemeClr val="tx1"/>
                </a:solidFill>
                <a:latin typeface="+mn-lt"/>
                <a:ea typeface="+mn-ea"/>
                <a:cs typeface="+mn-cs"/>
              </a:rPr>
              <a:t>sine wave can be represented by three parameters</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peak amplitude (</a:t>
            </a:r>
            <a:r>
              <a:rPr lang="en-US" sz="1200" b="0" i="1"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frequency (</a:t>
            </a:r>
            <a:r>
              <a:rPr lang="en-US" sz="1200" b="0" i="1" u="none" strike="noStrike" kern="1200" baseline="0" dirty="0">
                <a:solidFill>
                  <a:schemeClr val="tx1"/>
                </a:solidFill>
                <a:latin typeface="+mn-lt"/>
                <a:ea typeface="+mn-ea"/>
                <a:cs typeface="+mn-cs"/>
              </a:rPr>
              <a:t>f </a:t>
            </a:r>
            <a:r>
              <a:rPr lang="en-US" sz="1200" b="0" i="0" u="none" strike="noStrike" kern="1200" baseline="0" dirty="0">
                <a:solidFill>
                  <a:schemeClr val="tx1"/>
                </a:solidFill>
                <a:latin typeface="+mn-lt"/>
                <a:ea typeface="+mn-ea"/>
                <a:cs typeface="+mn-cs"/>
              </a:rPr>
              <a:t>), and phase (f).</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2800" dirty="0">
                <a:cs typeface="Times New Roman" charset="0"/>
              </a:rPr>
              <a:t>Wavelength (</a:t>
            </a:r>
            <a:r>
              <a:rPr lang="en-US" sz="2800" i="1" dirty="0">
                <a:cs typeface="Times New Roman" charset="0"/>
                <a:sym typeface="Symbol" charset="0"/>
              </a:rPr>
              <a:t>λ</a:t>
            </a:r>
            <a:r>
              <a:rPr lang="en-US" sz="2800" dirty="0">
                <a:cs typeface="Times New Roman" charset="0"/>
              </a:rPr>
              <a:t>)  - distance occupied by a single cycle of the signal</a:t>
            </a:r>
          </a:p>
          <a:p>
            <a:pPr lvl="1"/>
            <a:r>
              <a:rPr lang="en-US" sz="2400" dirty="0">
                <a:cs typeface="Times New Roman" charset="0"/>
              </a:rPr>
              <a:t>Or, the distance between two points of corresponding phase of two consecutive cycles</a:t>
            </a:r>
          </a:p>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72</a:t>
            </a:fld>
            <a:endParaRPr lang="en-US"/>
          </a:p>
        </p:txBody>
      </p:sp>
    </p:spTree>
    <p:extLst>
      <p:ext uri="{BB962C8B-B14F-4D97-AF65-F5344CB8AC3E}">
        <p14:creationId xmlns:p14="http://schemas.microsoft.com/office/powerpoint/2010/main" val="48867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general </a:t>
            </a:r>
            <a:r>
              <a:rPr lang="en-US" sz="1200" b="1" i="0" u="none" strike="noStrike" kern="1200" baseline="0" dirty="0">
                <a:solidFill>
                  <a:schemeClr val="tx1"/>
                </a:solidFill>
                <a:latin typeface="+mn-lt"/>
                <a:ea typeface="+mn-ea"/>
                <a:cs typeface="+mn-cs"/>
              </a:rPr>
              <a:t>sine wave can be represented by three parameters</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peak amplitude (</a:t>
            </a:r>
            <a:r>
              <a:rPr lang="en-US" sz="1200" b="0" i="1"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frequency (</a:t>
            </a:r>
            <a:r>
              <a:rPr lang="en-US" sz="1200" b="0" i="1" u="none" strike="noStrike" kern="1200" baseline="0" dirty="0">
                <a:solidFill>
                  <a:schemeClr val="tx1"/>
                </a:solidFill>
                <a:latin typeface="+mn-lt"/>
                <a:ea typeface="+mn-ea"/>
                <a:cs typeface="+mn-cs"/>
              </a:rPr>
              <a:t>f </a:t>
            </a:r>
            <a:r>
              <a:rPr lang="en-US" sz="1200" b="0" i="0" u="none" strike="noStrike" kern="1200" baseline="0" dirty="0">
                <a:solidFill>
                  <a:schemeClr val="tx1"/>
                </a:solidFill>
                <a:latin typeface="+mn-lt"/>
                <a:ea typeface="+mn-ea"/>
                <a:cs typeface="+mn-cs"/>
              </a:rPr>
              <a:t>), and phase (f).</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2800" dirty="0">
                <a:cs typeface="Times New Roman" charset="0"/>
              </a:rPr>
              <a:t>Wavelength (</a:t>
            </a:r>
            <a:r>
              <a:rPr lang="en-US" sz="2800" i="1" dirty="0">
                <a:cs typeface="Times New Roman" charset="0"/>
                <a:sym typeface="Symbol" charset="0"/>
              </a:rPr>
              <a:t>λ</a:t>
            </a:r>
            <a:r>
              <a:rPr lang="en-US" sz="2800" dirty="0">
                <a:cs typeface="Times New Roman" charset="0"/>
              </a:rPr>
              <a:t>)  - distance occupied by a single cycle of the signal</a:t>
            </a:r>
          </a:p>
          <a:p>
            <a:pPr lvl="1"/>
            <a:r>
              <a:rPr lang="en-US" sz="2400" dirty="0">
                <a:cs typeface="Times New Roman" charset="0"/>
              </a:rPr>
              <a:t>Or, the distance between two points of corresponding phase of two consecutive cycles</a:t>
            </a:r>
          </a:p>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73</a:t>
            </a:fld>
            <a:endParaRPr lang="en-US"/>
          </a:p>
        </p:txBody>
      </p:sp>
    </p:spTree>
    <p:extLst>
      <p:ext uri="{BB962C8B-B14F-4D97-AF65-F5344CB8AC3E}">
        <p14:creationId xmlns:p14="http://schemas.microsoft.com/office/powerpoint/2010/main" val="205396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74</a:t>
            </a:fld>
            <a:endParaRPr lang="en-US"/>
          </a:p>
        </p:txBody>
      </p:sp>
    </p:spTree>
    <p:extLst>
      <p:ext uri="{BB962C8B-B14F-4D97-AF65-F5344CB8AC3E}">
        <p14:creationId xmlns:p14="http://schemas.microsoft.com/office/powerpoint/2010/main" val="3132561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800" dirty="0">
                <a:cs typeface="Times New Roman" charset="0"/>
              </a:rPr>
              <a:t>Figure 2.3 shows the effect of varying each of the three parameters</a:t>
            </a:r>
          </a:p>
          <a:p>
            <a:pPr lvl="1">
              <a:lnSpc>
                <a:spcPct val="90000"/>
              </a:lnSpc>
            </a:pPr>
            <a:r>
              <a:rPr lang="en-US" sz="2400" dirty="0">
                <a:cs typeface="Times New Roman" charset="0"/>
              </a:rPr>
              <a:t>(a) </a:t>
            </a:r>
            <a:r>
              <a:rPr lang="en-US" sz="2400" i="1" dirty="0">
                <a:cs typeface="Times New Roman" charset="0"/>
              </a:rPr>
              <a:t>A</a:t>
            </a:r>
            <a:r>
              <a:rPr lang="en-US" sz="2400" dirty="0">
                <a:cs typeface="Times New Roman" charset="0"/>
              </a:rPr>
              <a:t> = 1, </a:t>
            </a:r>
            <a:r>
              <a:rPr lang="en-US" sz="2400" i="1" dirty="0">
                <a:cs typeface="Times New Roman" charset="0"/>
              </a:rPr>
              <a:t>f</a:t>
            </a:r>
            <a:r>
              <a:rPr lang="en-US" sz="2400" dirty="0">
                <a:cs typeface="Times New Roman" charset="0"/>
              </a:rPr>
              <a:t> = 1 Hz, </a:t>
            </a:r>
            <a:r>
              <a:rPr lang="en-US" sz="2400" i="1" dirty="0">
                <a:latin typeface="Lucida Grande"/>
                <a:ea typeface="Lucida Grande"/>
                <a:cs typeface="Lucida Grande"/>
                <a:sym typeface="Symbol" charset="0"/>
              </a:rPr>
              <a:t>ϕ</a:t>
            </a:r>
            <a:r>
              <a:rPr lang="en-US" sz="2400" dirty="0">
                <a:cs typeface="Times New Roman" charset="0"/>
              </a:rPr>
              <a:t> = 0; thus </a:t>
            </a:r>
            <a:r>
              <a:rPr lang="en-US" sz="2400" i="1" dirty="0">
                <a:cs typeface="Times New Roman" charset="0"/>
              </a:rPr>
              <a:t>T</a:t>
            </a:r>
            <a:r>
              <a:rPr lang="en-US" sz="2400" dirty="0">
                <a:cs typeface="Times New Roman" charset="0"/>
              </a:rPr>
              <a:t> = 1 s</a:t>
            </a:r>
          </a:p>
          <a:p>
            <a:pPr lvl="1">
              <a:lnSpc>
                <a:spcPct val="90000"/>
              </a:lnSpc>
            </a:pPr>
            <a:r>
              <a:rPr lang="en-US" sz="2400" dirty="0">
                <a:cs typeface="Times New Roman" charset="0"/>
              </a:rPr>
              <a:t>(b) Reduced peak amplitude; </a:t>
            </a:r>
            <a:r>
              <a:rPr lang="en-US" sz="2400" i="1" dirty="0">
                <a:cs typeface="Times New Roman" charset="0"/>
              </a:rPr>
              <a:t>A</a:t>
            </a:r>
            <a:r>
              <a:rPr lang="en-US" sz="2400" dirty="0">
                <a:cs typeface="Times New Roman" charset="0"/>
              </a:rPr>
              <a:t>=0.5</a:t>
            </a:r>
          </a:p>
          <a:p>
            <a:pPr lvl="1">
              <a:lnSpc>
                <a:spcPct val="90000"/>
              </a:lnSpc>
            </a:pPr>
            <a:r>
              <a:rPr lang="en-US" sz="2400" dirty="0">
                <a:cs typeface="Times New Roman" charset="0"/>
              </a:rPr>
              <a:t>(c) Increased frequency; </a:t>
            </a:r>
            <a:r>
              <a:rPr lang="en-US" sz="2400" i="1" dirty="0">
                <a:cs typeface="Times New Roman" charset="0"/>
              </a:rPr>
              <a:t>f</a:t>
            </a:r>
            <a:r>
              <a:rPr lang="en-US" sz="2400" dirty="0">
                <a:cs typeface="Times New Roman" charset="0"/>
              </a:rPr>
              <a:t> = 2, thus </a:t>
            </a:r>
            <a:r>
              <a:rPr lang="en-US" sz="2400" i="1" dirty="0">
                <a:cs typeface="Times New Roman" charset="0"/>
              </a:rPr>
              <a:t>T</a:t>
            </a:r>
            <a:r>
              <a:rPr lang="en-US" sz="2400" dirty="0">
                <a:cs typeface="Times New Roman" charset="0"/>
              </a:rPr>
              <a:t> = ½</a:t>
            </a:r>
          </a:p>
          <a:p>
            <a:pPr lvl="1">
              <a:lnSpc>
                <a:spcPct val="90000"/>
              </a:lnSpc>
            </a:pPr>
            <a:r>
              <a:rPr lang="en-US" sz="2400" dirty="0">
                <a:cs typeface="Times New Roman" charset="0"/>
              </a:rPr>
              <a:t>(d) Phase shift; </a:t>
            </a:r>
            <a:r>
              <a:rPr lang="en-US" sz="2400" i="1" dirty="0">
                <a:latin typeface="Lucida Grande"/>
                <a:ea typeface="Lucida Grande"/>
                <a:cs typeface="Lucida Grande"/>
                <a:sym typeface="Symbol" charset="0"/>
              </a:rPr>
              <a:t>ϕ</a:t>
            </a:r>
            <a:r>
              <a:rPr lang="en-US" sz="2400" dirty="0">
                <a:latin typeface="Symbol" charset="0"/>
                <a:cs typeface="Times New Roman" charset="0"/>
              </a:rPr>
              <a:t>  </a:t>
            </a:r>
            <a:r>
              <a:rPr lang="en-US" sz="2400" dirty="0">
                <a:cs typeface="Times New Roman" charset="0"/>
              </a:rPr>
              <a:t>= </a:t>
            </a:r>
            <a:r>
              <a:rPr lang="en-US" sz="2400" dirty="0">
                <a:cs typeface="Times New Roman" charset="0"/>
                <a:sym typeface="Symbol" charset="0"/>
              </a:rPr>
              <a:t>π</a:t>
            </a:r>
            <a:r>
              <a:rPr lang="en-US" sz="2400" dirty="0">
                <a:cs typeface="Times New Roman" charset="0"/>
              </a:rPr>
              <a:t>/4 radians (45 degrees) </a:t>
            </a:r>
          </a:p>
          <a:p>
            <a:pPr>
              <a:lnSpc>
                <a:spcPct val="90000"/>
              </a:lnSpc>
            </a:pPr>
            <a:r>
              <a:rPr lang="en-US" sz="2800" dirty="0">
                <a:cs typeface="Times New Roman" charset="0"/>
              </a:rPr>
              <a:t>Note: 2</a:t>
            </a:r>
            <a:r>
              <a:rPr lang="en-US" sz="2800" dirty="0">
                <a:cs typeface="Times New Roman" charset="0"/>
                <a:sym typeface="Symbol" charset="0"/>
              </a:rPr>
              <a:t>π</a:t>
            </a:r>
            <a:r>
              <a:rPr lang="en-US" sz="2800" dirty="0">
                <a:cs typeface="Times New Roman" charset="0"/>
              </a:rPr>
              <a:t> radians = 360° = 1 period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part (d) shows the effect of a phase shift of p/ 4 radians</a:t>
            </a:r>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76</a:t>
            </a:fld>
            <a:endParaRPr lang="en-US"/>
          </a:p>
        </p:txBody>
      </p:sp>
    </p:spTree>
    <p:extLst>
      <p:ext uri="{BB962C8B-B14F-4D97-AF65-F5344CB8AC3E}">
        <p14:creationId xmlns:p14="http://schemas.microsoft.com/office/powerpoint/2010/main" val="1838865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800" dirty="0">
                <a:cs typeface="Times New Roman" charset="0"/>
              </a:rPr>
              <a:t>Figure 2.3 shows the effect of varying each of the three parameters</a:t>
            </a:r>
          </a:p>
          <a:p>
            <a:pPr lvl="1">
              <a:lnSpc>
                <a:spcPct val="90000"/>
              </a:lnSpc>
            </a:pPr>
            <a:r>
              <a:rPr lang="en-US" sz="2400" dirty="0">
                <a:cs typeface="Times New Roman" charset="0"/>
              </a:rPr>
              <a:t>(a) </a:t>
            </a:r>
            <a:r>
              <a:rPr lang="en-US" sz="2400" i="1" dirty="0">
                <a:cs typeface="Times New Roman" charset="0"/>
              </a:rPr>
              <a:t>A</a:t>
            </a:r>
            <a:r>
              <a:rPr lang="en-US" sz="2400" dirty="0">
                <a:cs typeface="Times New Roman" charset="0"/>
              </a:rPr>
              <a:t> = 1, </a:t>
            </a:r>
            <a:r>
              <a:rPr lang="en-US" sz="2400" i="1" dirty="0">
                <a:cs typeface="Times New Roman" charset="0"/>
              </a:rPr>
              <a:t>f</a:t>
            </a:r>
            <a:r>
              <a:rPr lang="en-US" sz="2400" dirty="0">
                <a:cs typeface="Times New Roman" charset="0"/>
              </a:rPr>
              <a:t> = 1 Hz, </a:t>
            </a:r>
            <a:r>
              <a:rPr lang="en-US" sz="2400" i="1" dirty="0">
                <a:latin typeface="Lucida Grande"/>
                <a:ea typeface="Lucida Grande"/>
                <a:cs typeface="Lucida Grande"/>
                <a:sym typeface="Symbol" charset="0"/>
              </a:rPr>
              <a:t>ϕ</a:t>
            </a:r>
            <a:r>
              <a:rPr lang="en-US" sz="2400" dirty="0">
                <a:cs typeface="Times New Roman" charset="0"/>
              </a:rPr>
              <a:t> = 0; thus </a:t>
            </a:r>
            <a:r>
              <a:rPr lang="en-US" sz="2400" i="1" dirty="0">
                <a:cs typeface="Times New Roman" charset="0"/>
              </a:rPr>
              <a:t>T</a:t>
            </a:r>
            <a:r>
              <a:rPr lang="en-US" sz="2400" dirty="0">
                <a:cs typeface="Times New Roman" charset="0"/>
              </a:rPr>
              <a:t> = 1 s</a:t>
            </a:r>
          </a:p>
          <a:p>
            <a:pPr lvl="1">
              <a:lnSpc>
                <a:spcPct val="90000"/>
              </a:lnSpc>
            </a:pPr>
            <a:r>
              <a:rPr lang="en-US" sz="2400" dirty="0">
                <a:cs typeface="Times New Roman" charset="0"/>
              </a:rPr>
              <a:t>(b) Reduced peak amplitude; </a:t>
            </a:r>
            <a:r>
              <a:rPr lang="en-US" sz="2400" i="1" dirty="0">
                <a:cs typeface="Times New Roman" charset="0"/>
              </a:rPr>
              <a:t>A</a:t>
            </a:r>
            <a:r>
              <a:rPr lang="en-US" sz="2400" dirty="0">
                <a:cs typeface="Times New Roman" charset="0"/>
              </a:rPr>
              <a:t>=0.5</a:t>
            </a:r>
          </a:p>
          <a:p>
            <a:pPr lvl="1">
              <a:lnSpc>
                <a:spcPct val="90000"/>
              </a:lnSpc>
            </a:pPr>
            <a:r>
              <a:rPr lang="en-US" sz="2400" dirty="0">
                <a:cs typeface="Times New Roman" charset="0"/>
              </a:rPr>
              <a:t>(c) Increased frequency; </a:t>
            </a:r>
            <a:r>
              <a:rPr lang="en-US" sz="2400" i="1" dirty="0">
                <a:cs typeface="Times New Roman" charset="0"/>
              </a:rPr>
              <a:t>f</a:t>
            </a:r>
            <a:r>
              <a:rPr lang="en-US" sz="2400" dirty="0">
                <a:cs typeface="Times New Roman" charset="0"/>
              </a:rPr>
              <a:t> = 2, thus </a:t>
            </a:r>
            <a:r>
              <a:rPr lang="en-US" sz="2400" i="1" dirty="0">
                <a:cs typeface="Times New Roman" charset="0"/>
              </a:rPr>
              <a:t>T</a:t>
            </a:r>
            <a:r>
              <a:rPr lang="en-US" sz="2400" dirty="0">
                <a:cs typeface="Times New Roman" charset="0"/>
              </a:rPr>
              <a:t> = ½</a:t>
            </a:r>
          </a:p>
          <a:p>
            <a:pPr lvl="1">
              <a:lnSpc>
                <a:spcPct val="90000"/>
              </a:lnSpc>
            </a:pPr>
            <a:r>
              <a:rPr lang="en-US" sz="2400" dirty="0">
                <a:cs typeface="Times New Roman" charset="0"/>
              </a:rPr>
              <a:t>(d) Phase shift; </a:t>
            </a:r>
            <a:r>
              <a:rPr lang="en-US" sz="2400" i="1" dirty="0">
                <a:latin typeface="Lucida Grande"/>
                <a:ea typeface="Lucida Grande"/>
                <a:cs typeface="Lucida Grande"/>
                <a:sym typeface="Symbol" charset="0"/>
              </a:rPr>
              <a:t>ϕ</a:t>
            </a:r>
            <a:r>
              <a:rPr lang="en-US" sz="2400" dirty="0">
                <a:latin typeface="Symbol" charset="0"/>
                <a:cs typeface="Times New Roman" charset="0"/>
              </a:rPr>
              <a:t>  </a:t>
            </a:r>
            <a:r>
              <a:rPr lang="en-US" sz="2400" dirty="0">
                <a:cs typeface="Times New Roman" charset="0"/>
              </a:rPr>
              <a:t>= </a:t>
            </a:r>
            <a:r>
              <a:rPr lang="en-US" sz="2400" dirty="0">
                <a:cs typeface="Times New Roman" charset="0"/>
                <a:sym typeface="Symbol" charset="0"/>
              </a:rPr>
              <a:t>π</a:t>
            </a:r>
            <a:r>
              <a:rPr lang="en-US" sz="2400" dirty="0">
                <a:cs typeface="Times New Roman" charset="0"/>
              </a:rPr>
              <a:t>/4 radians (45 degrees) </a:t>
            </a:r>
          </a:p>
          <a:p>
            <a:pPr>
              <a:lnSpc>
                <a:spcPct val="90000"/>
              </a:lnSpc>
            </a:pPr>
            <a:r>
              <a:rPr lang="en-US" sz="2800" dirty="0">
                <a:cs typeface="Times New Roman" charset="0"/>
              </a:rPr>
              <a:t>Note: 2</a:t>
            </a:r>
            <a:r>
              <a:rPr lang="en-US" sz="2800" dirty="0">
                <a:cs typeface="Times New Roman" charset="0"/>
                <a:sym typeface="Symbol" charset="0"/>
              </a:rPr>
              <a:t>π</a:t>
            </a:r>
            <a:r>
              <a:rPr lang="en-US" sz="2800" dirty="0">
                <a:cs typeface="Times New Roman" charset="0"/>
              </a:rPr>
              <a:t> radians = 360° = 1 period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part (d) shows the effect of a phase shift of p/ 4 radians</a:t>
            </a:r>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77</a:t>
            </a:fld>
            <a:endParaRPr lang="en-US"/>
          </a:p>
        </p:txBody>
      </p:sp>
    </p:spTree>
    <p:extLst>
      <p:ext uri="{BB962C8B-B14F-4D97-AF65-F5344CB8AC3E}">
        <p14:creationId xmlns:p14="http://schemas.microsoft.com/office/powerpoint/2010/main" val="377460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78</a:t>
            </a:fld>
            <a:endParaRPr lang="en-US"/>
          </a:p>
        </p:txBody>
      </p:sp>
    </p:spTree>
    <p:extLst>
      <p:ext uri="{BB962C8B-B14F-4D97-AF65-F5344CB8AC3E}">
        <p14:creationId xmlns:p14="http://schemas.microsoft.com/office/powerpoint/2010/main" val="2475480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79</a:t>
            </a:fld>
            <a:endParaRPr lang="en-US"/>
          </a:p>
        </p:txBody>
      </p:sp>
    </p:spTree>
    <p:extLst>
      <p:ext uri="{BB962C8B-B14F-4D97-AF65-F5344CB8AC3E}">
        <p14:creationId xmlns:p14="http://schemas.microsoft.com/office/powerpoint/2010/main" val="17468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80</a:t>
            </a:fld>
            <a:endParaRPr lang="en-US"/>
          </a:p>
        </p:txBody>
      </p:sp>
    </p:spTree>
    <p:extLst>
      <p:ext uri="{BB962C8B-B14F-4D97-AF65-F5344CB8AC3E}">
        <p14:creationId xmlns:p14="http://schemas.microsoft.com/office/powerpoint/2010/main" val="1725512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82</a:t>
            </a:fld>
            <a:endParaRPr lang="en-US"/>
          </a:p>
        </p:txBody>
      </p:sp>
    </p:spTree>
    <p:extLst>
      <p:ext uri="{BB962C8B-B14F-4D97-AF65-F5344CB8AC3E}">
        <p14:creationId xmlns:p14="http://schemas.microsoft.com/office/powerpoint/2010/main" val="325980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introduction and basically not networking, topics usually covered and studied by electrical and electronic engineering</a:t>
            </a:r>
            <a:endParaRPr lang="tr-TR" dirty="0"/>
          </a:p>
          <a:p>
            <a:r>
              <a:rPr lang="en-US" dirty="0"/>
              <a:t>Bu </a:t>
            </a:r>
            <a:r>
              <a:rPr lang="en-US" dirty="0" err="1"/>
              <a:t>genel</a:t>
            </a:r>
            <a:r>
              <a:rPr lang="en-US" dirty="0"/>
              <a:t> </a:t>
            </a:r>
            <a:r>
              <a:rPr lang="en-US" dirty="0" err="1"/>
              <a:t>bir</a:t>
            </a:r>
            <a:r>
              <a:rPr lang="en-US" dirty="0"/>
              <a:t> </a:t>
            </a:r>
            <a:r>
              <a:rPr lang="en-US" dirty="0" err="1"/>
              <a:t>giriştir</a:t>
            </a:r>
            <a:r>
              <a:rPr lang="en-US" dirty="0"/>
              <a:t> </a:t>
            </a:r>
            <a:r>
              <a:rPr lang="en-US" dirty="0" err="1"/>
              <a:t>ve</a:t>
            </a:r>
            <a:r>
              <a:rPr lang="en-US" dirty="0"/>
              <a:t> </a:t>
            </a:r>
            <a:r>
              <a:rPr lang="en-US" dirty="0" err="1"/>
              <a:t>temelde</a:t>
            </a:r>
            <a:r>
              <a:rPr lang="en-US" dirty="0"/>
              <a:t> </a:t>
            </a:r>
            <a:r>
              <a:rPr lang="en-US" dirty="0" err="1"/>
              <a:t>ağ</a:t>
            </a:r>
            <a:r>
              <a:rPr lang="en-US" dirty="0"/>
              <a:t> </a:t>
            </a:r>
            <a:r>
              <a:rPr lang="en-US" dirty="0" err="1"/>
              <a:t>oluşturma</a:t>
            </a:r>
            <a:r>
              <a:rPr lang="en-US" dirty="0"/>
              <a:t> </a:t>
            </a:r>
            <a:r>
              <a:rPr lang="en-US" dirty="0" err="1"/>
              <a:t>değildir</a:t>
            </a:r>
            <a:r>
              <a:rPr lang="en-US" dirty="0"/>
              <a:t>, </a:t>
            </a:r>
            <a:r>
              <a:rPr lang="en-US" dirty="0" err="1"/>
              <a:t>genellikle</a:t>
            </a:r>
            <a:r>
              <a:rPr lang="en-US" dirty="0"/>
              <a:t> </a:t>
            </a:r>
            <a:r>
              <a:rPr lang="en-US" dirty="0" err="1"/>
              <a:t>elektrik</a:t>
            </a:r>
            <a:r>
              <a:rPr lang="en-US" dirty="0"/>
              <a:t> </a:t>
            </a:r>
            <a:r>
              <a:rPr lang="en-US" dirty="0" err="1"/>
              <a:t>ve</a:t>
            </a:r>
            <a:r>
              <a:rPr lang="en-US" dirty="0"/>
              <a:t> </a:t>
            </a:r>
            <a:r>
              <a:rPr lang="en-US" dirty="0" err="1"/>
              <a:t>elektronik</a:t>
            </a:r>
            <a:r>
              <a:rPr lang="en-US" dirty="0"/>
              <a:t> </a:t>
            </a:r>
            <a:r>
              <a:rPr lang="en-US" dirty="0" err="1"/>
              <a:t>mühendisliği</a:t>
            </a:r>
            <a:r>
              <a:rPr lang="en-US" dirty="0"/>
              <a:t> </a:t>
            </a:r>
            <a:r>
              <a:rPr lang="en-US" dirty="0" err="1"/>
              <a:t>tarafından</a:t>
            </a:r>
            <a:r>
              <a:rPr lang="en-US" dirty="0"/>
              <a:t> </a:t>
            </a:r>
            <a:r>
              <a:rPr lang="en-US" dirty="0" err="1"/>
              <a:t>ele</a:t>
            </a:r>
            <a:r>
              <a:rPr lang="en-US" dirty="0"/>
              <a:t> </a:t>
            </a:r>
            <a:r>
              <a:rPr lang="en-US" dirty="0" err="1"/>
              <a:t>alınan</a:t>
            </a:r>
            <a:r>
              <a:rPr lang="en-US" dirty="0"/>
              <a:t> </a:t>
            </a:r>
            <a:r>
              <a:rPr lang="en-US" dirty="0" err="1"/>
              <a:t>ve</a:t>
            </a:r>
            <a:r>
              <a:rPr lang="en-US" dirty="0"/>
              <a:t> </a:t>
            </a:r>
            <a:r>
              <a:rPr lang="en-US" dirty="0" err="1"/>
              <a:t>incelenen</a:t>
            </a:r>
            <a:r>
              <a:rPr lang="en-US" dirty="0"/>
              <a:t> </a:t>
            </a:r>
            <a:r>
              <a:rPr lang="en-US" dirty="0" err="1"/>
              <a:t>konulardır</a:t>
            </a:r>
            <a:r>
              <a:rPr lang="en-US" dirty="0"/>
              <a:t>.</a:t>
            </a:r>
          </a:p>
          <a:p>
            <a:endParaRPr lang="en-US" dirty="0"/>
          </a:p>
          <a:p>
            <a:r>
              <a:rPr lang="en-US" dirty="0"/>
              <a:t>But we need to know a bit about these fundamental </a:t>
            </a:r>
            <a:endParaRPr lang="tr-TR" dirty="0"/>
          </a:p>
          <a:p>
            <a:r>
              <a:rPr lang="en-US" dirty="0"/>
              <a:t>Ama </a:t>
            </a:r>
            <a:r>
              <a:rPr lang="en-US" dirty="0" err="1"/>
              <a:t>bu</a:t>
            </a:r>
            <a:r>
              <a:rPr lang="en-US" dirty="0"/>
              <a:t> </a:t>
            </a:r>
            <a:r>
              <a:rPr lang="en-US" dirty="0" err="1"/>
              <a:t>temeller</a:t>
            </a:r>
            <a:r>
              <a:rPr lang="en-US" dirty="0"/>
              <a:t> </a:t>
            </a:r>
            <a:r>
              <a:rPr lang="en-US" dirty="0" err="1"/>
              <a:t>hakkında</a:t>
            </a:r>
            <a:r>
              <a:rPr lang="en-US" dirty="0"/>
              <a:t> </a:t>
            </a:r>
            <a:r>
              <a:rPr lang="en-US" dirty="0" err="1"/>
              <a:t>biraz</a:t>
            </a:r>
            <a:r>
              <a:rPr lang="en-US" dirty="0"/>
              <a:t> </a:t>
            </a:r>
            <a:r>
              <a:rPr lang="en-US" dirty="0" err="1"/>
              <a:t>bilgi</a:t>
            </a:r>
            <a:r>
              <a:rPr lang="en-US" dirty="0"/>
              <a:t> </a:t>
            </a:r>
            <a:r>
              <a:rPr lang="en-US" dirty="0" err="1"/>
              <a:t>sahibi</a:t>
            </a:r>
            <a:r>
              <a:rPr lang="en-US" dirty="0"/>
              <a:t> </a:t>
            </a:r>
            <a:r>
              <a:rPr lang="en-US" dirty="0" err="1"/>
              <a:t>olmamız</a:t>
            </a:r>
            <a:r>
              <a:rPr lang="en-US" dirty="0"/>
              <a:t> </a:t>
            </a:r>
            <a:r>
              <a:rPr lang="en-US" dirty="0" err="1"/>
              <a:t>gerekiyor</a:t>
            </a:r>
            <a:r>
              <a:rPr lang="en-US" dirty="0"/>
              <a:t>.</a:t>
            </a:r>
          </a:p>
          <a:p>
            <a:r>
              <a:rPr lang="en-US" dirty="0"/>
              <a:t> </a:t>
            </a:r>
          </a:p>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2</a:t>
            </a:fld>
            <a:endParaRPr lang="en-US"/>
          </a:p>
        </p:txBody>
      </p:sp>
    </p:spTree>
    <p:extLst>
      <p:ext uri="{BB962C8B-B14F-4D97-AF65-F5344CB8AC3E}">
        <p14:creationId xmlns:p14="http://schemas.microsoft.com/office/powerpoint/2010/main" val="2834143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83</a:t>
            </a:fld>
            <a:endParaRPr lang="en-US"/>
          </a:p>
        </p:txBody>
      </p:sp>
    </p:spTree>
    <p:extLst>
      <p:ext uri="{BB962C8B-B14F-4D97-AF65-F5344CB8AC3E}">
        <p14:creationId xmlns:p14="http://schemas.microsoft.com/office/powerpoint/2010/main" val="294428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84</a:t>
            </a:fld>
            <a:endParaRPr lang="en-US"/>
          </a:p>
        </p:txBody>
      </p:sp>
    </p:spTree>
    <p:extLst>
      <p:ext uri="{BB962C8B-B14F-4D97-AF65-F5344CB8AC3E}">
        <p14:creationId xmlns:p14="http://schemas.microsoft.com/office/powerpoint/2010/main" val="2578046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85</a:t>
            </a:fld>
            <a:endParaRPr lang="en-US"/>
          </a:p>
        </p:txBody>
      </p:sp>
    </p:spTree>
    <p:extLst>
      <p:ext uri="{BB962C8B-B14F-4D97-AF65-F5344CB8AC3E}">
        <p14:creationId xmlns:p14="http://schemas.microsoft.com/office/powerpoint/2010/main" val="2357862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86</a:t>
            </a:fld>
            <a:endParaRPr lang="en-US"/>
          </a:p>
        </p:txBody>
      </p:sp>
    </p:spTree>
    <p:extLst>
      <p:ext uri="{BB962C8B-B14F-4D97-AF65-F5344CB8AC3E}">
        <p14:creationId xmlns:p14="http://schemas.microsoft.com/office/powerpoint/2010/main" val="341393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87</a:t>
            </a:fld>
            <a:endParaRPr lang="en-US"/>
          </a:p>
        </p:txBody>
      </p:sp>
    </p:spTree>
    <p:extLst>
      <p:ext uri="{BB962C8B-B14F-4D97-AF65-F5344CB8AC3E}">
        <p14:creationId xmlns:p14="http://schemas.microsoft.com/office/powerpoint/2010/main" val="1812832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88</a:t>
            </a:fld>
            <a:endParaRPr lang="en-US"/>
          </a:p>
        </p:txBody>
      </p:sp>
    </p:spTree>
    <p:extLst>
      <p:ext uri="{BB962C8B-B14F-4D97-AF65-F5344CB8AC3E}">
        <p14:creationId xmlns:p14="http://schemas.microsoft.com/office/powerpoint/2010/main" val="1340404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89</a:t>
            </a:fld>
            <a:endParaRPr lang="en-US"/>
          </a:p>
        </p:txBody>
      </p:sp>
    </p:spTree>
    <p:extLst>
      <p:ext uri="{BB962C8B-B14F-4D97-AF65-F5344CB8AC3E}">
        <p14:creationId xmlns:p14="http://schemas.microsoft.com/office/powerpoint/2010/main" val="3883070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90</a:t>
            </a:fld>
            <a:endParaRPr lang="en-US"/>
          </a:p>
        </p:txBody>
      </p:sp>
    </p:spTree>
    <p:extLst>
      <p:ext uri="{BB962C8B-B14F-4D97-AF65-F5344CB8AC3E}">
        <p14:creationId xmlns:p14="http://schemas.microsoft.com/office/powerpoint/2010/main" val="2761673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91</a:t>
            </a:fld>
            <a:endParaRPr lang="en-US"/>
          </a:p>
        </p:txBody>
      </p:sp>
    </p:spTree>
    <p:extLst>
      <p:ext uri="{BB962C8B-B14F-4D97-AF65-F5344CB8AC3E}">
        <p14:creationId xmlns:p14="http://schemas.microsoft.com/office/powerpoint/2010/main" val="373953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92</a:t>
            </a:fld>
            <a:endParaRPr lang="en-US"/>
          </a:p>
        </p:txBody>
      </p:sp>
    </p:spTree>
    <p:extLst>
      <p:ext uri="{BB962C8B-B14F-4D97-AF65-F5344CB8AC3E}">
        <p14:creationId xmlns:p14="http://schemas.microsoft.com/office/powerpoint/2010/main" val="244465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Electromagnetic</a:t>
            </a:r>
            <a:r>
              <a:rPr lang="en-US" sz="1200" b="0" i="0" kern="1200" dirty="0">
                <a:solidFill>
                  <a:schemeClr val="tx1"/>
                </a:solidFill>
                <a:effectLst/>
                <a:latin typeface="+mn-lt"/>
                <a:ea typeface="+mn-ea"/>
                <a:cs typeface="+mn-cs"/>
              </a:rPr>
              <a:t> waves or EM waves are waves that are created as a result of vibrations between an electric field and a magnetic field. In other words, EM waves are composed of oscillating magnetic and electric fields.</a:t>
            </a:r>
            <a:endParaRPr lang="tr-TR"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tr-TR"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Elektromanyetik</a:t>
            </a:r>
            <a:r>
              <a:rPr lang="en-US" dirty="0"/>
              <a:t> </a:t>
            </a:r>
            <a:r>
              <a:rPr lang="en-US" dirty="0" err="1"/>
              <a:t>dalgalar</a:t>
            </a:r>
            <a:r>
              <a:rPr lang="en-US" dirty="0"/>
              <a:t> </a:t>
            </a:r>
            <a:r>
              <a:rPr lang="en-US" dirty="0" err="1"/>
              <a:t>veya</a:t>
            </a:r>
            <a:r>
              <a:rPr lang="en-US" dirty="0"/>
              <a:t> EM </a:t>
            </a:r>
            <a:r>
              <a:rPr lang="en-US" dirty="0" err="1"/>
              <a:t>dalgalar</a:t>
            </a:r>
            <a:r>
              <a:rPr lang="en-US" dirty="0"/>
              <a:t>, </a:t>
            </a:r>
            <a:r>
              <a:rPr lang="en-US" dirty="0" err="1"/>
              <a:t>bir</a:t>
            </a:r>
            <a:r>
              <a:rPr lang="en-US" dirty="0"/>
              <a:t> </a:t>
            </a:r>
            <a:r>
              <a:rPr lang="en-US" dirty="0" err="1"/>
              <a:t>elektrik</a:t>
            </a:r>
            <a:r>
              <a:rPr lang="en-US" dirty="0"/>
              <a:t> </a:t>
            </a:r>
            <a:r>
              <a:rPr lang="en-US" dirty="0" err="1"/>
              <a:t>alanı</a:t>
            </a:r>
            <a:r>
              <a:rPr lang="en-US" dirty="0"/>
              <a:t> </a:t>
            </a:r>
            <a:r>
              <a:rPr lang="en-US" dirty="0" err="1"/>
              <a:t>ile</a:t>
            </a:r>
            <a:r>
              <a:rPr lang="en-US" dirty="0"/>
              <a:t> </a:t>
            </a:r>
            <a:r>
              <a:rPr lang="en-US" dirty="0" err="1"/>
              <a:t>bir</a:t>
            </a:r>
            <a:r>
              <a:rPr lang="en-US" dirty="0"/>
              <a:t> </a:t>
            </a:r>
            <a:r>
              <a:rPr lang="en-US" dirty="0" err="1"/>
              <a:t>manyetik</a:t>
            </a:r>
            <a:r>
              <a:rPr lang="en-US" dirty="0"/>
              <a:t> </a:t>
            </a:r>
            <a:r>
              <a:rPr lang="en-US" dirty="0" err="1"/>
              <a:t>alan</a:t>
            </a:r>
            <a:r>
              <a:rPr lang="en-US" dirty="0"/>
              <a:t> </a:t>
            </a:r>
            <a:r>
              <a:rPr lang="en-US" dirty="0" err="1"/>
              <a:t>arasındaki</a:t>
            </a:r>
            <a:r>
              <a:rPr lang="en-US" dirty="0"/>
              <a:t> </a:t>
            </a:r>
            <a:r>
              <a:rPr lang="en-US" dirty="0" err="1"/>
              <a:t>titreşimlerin</a:t>
            </a:r>
            <a:r>
              <a:rPr lang="en-US" dirty="0"/>
              <a:t> </a:t>
            </a:r>
            <a:r>
              <a:rPr lang="en-US" dirty="0" err="1"/>
              <a:t>bir</a:t>
            </a:r>
            <a:r>
              <a:rPr lang="en-US" dirty="0"/>
              <a:t> </a:t>
            </a:r>
            <a:r>
              <a:rPr lang="en-US" dirty="0" err="1"/>
              <a:t>sonucu</a:t>
            </a:r>
            <a:r>
              <a:rPr lang="en-US" dirty="0"/>
              <a:t> </a:t>
            </a:r>
            <a:r>
              <a:rPr lang="en-US" dirty="0" err="1"/>
              <a:t>olarak</a:t>
            </a:r>
            <a:r>
              <a:rPr lang="en-US" dirty="0"/>
              <a:t> </a:t>
            </a:r>
            <a:r>
              <a:rPr lang="en-US" dirty="0" err="1"/>
              <a:t>oluşturulan</a:t>
            </a:r>
            <a:r>
              <a:rPr lang="en-US" dirty="0"/>
              <a:t> </a:t>
            </a:r>
            <a:r>
              <a:rPr lang="en-US" dirty="0" err="1"/>
              <a:t>dalgalardır</a:t>
            </a:r>
            <a:r>
              <a:rPr lang="en-US" dirty="0"/>
              <a:t>. </a:t>
            </a:r>
            <a:r>
              <a:rPr lang="en-US" dirty="0" err="1"/>
              <a:t>Başka</a:t>
            </a:r>
            <a:r>
              <a:rPr lang="en-US" dirty="0"/>
              <a:t> </a:t>
            </a:r>
            <a:r>
              <a:rPr lang="en-US" dirty="0" err="1"/>
              <a:t>bir</a:t>
            </a:r>
            <a:r>
              <a:rPr lang="en-US" dirty="0"/>
              <a:t> </a:t>
            </a:r>
            <a:r>
              <a:rPr lang="en-US" dirty="0" err="1"/>
              <a:t>deyişle</a:t>
            </a:r>
            <a:r>
              <a:rPr lang="en-US" dirty="0"/>
              <a:t>, EM </a:t>
            </a:r>
            <a:r>
              <a:rPr lang="en-US" dirty="0" err="1"/>
              <a:t>dalgaları</a:t>
            </a:r>
            <a:r>
              <a:rPr lang="en-US" dirty="0"/>
              <a:t> </a:t>
            </a:r>
            <a:r>
              <a:rPr lang="en-US" dirty="0" err="1"/>
              <a:t>salınan</a:t>
            </a:r>
            <a:r>
              <a:rPr lang="en-US" dirty="0"/>
              <a:t> </a:t>
            </a:r>
            <a:r>
              <a:rPr lang="en-US" dirty="0" err="1"/>
              <a:t>manyetik</a:t>
            </a:r>
            <a:r>
              <a:rPr lang="en-US" dirty="0"/>
              <a:t> </a:t>
            </a:r>
            <a:r>
              <a:rPr lang="en-US" dirty="0" err="1"/>
              <a:t>ve</a:t>
            </a:r>
            <a:r>
              <a:rPr lang="en-US" dirty="0"/>
              <a:t> </a:t>
            </a:r>
            <a:r>
              <a:rPr lang="en-US" dirty="0" err="1"/>
              <a:t>elektrik</a:t>
            </a:r>
            <a:r>
              <a:rPr lang="en-US" dirty="0"/>
              <a:t> </a:t>
            </a:r>
            <a:r>
              <a:rPr lang="en-US" dirty="0" err="1"/>
              <a:t>alanlarından</a:t>
            </a:r>
            <a:r>
              <a:rPr lang="en-US" dirty="0"/>
              <a:t> </a:t>
            </a:r>
            <a:r>
              <a:rPr lang="en-US" dirty="0" err="1"/>
              <a:t>oluşur</a:t>
            </a:r>
            <a:r>
              <a:rPr lang="en-US" dirty="0"/>
              <a:t>.</a:t>
            </a:r>
            <a:endParaRPr lang="tr-TR"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Electromagnetic signal is used as a means to transmit information </a:t>
            </a:r>
            <a:endParaRPr lang="tr-TR" dirty="0"/>
          </a:p>
          <a:p>
            <a:r>
              <a:rPr lang="en-US" dirty="0" err="1"/>
              <a:t>Elektromanyetik</a:t>
            </a:r>
            <a:r>
              <a:rPr lang="en-US" dirty="0"/>
              <a:t> </a:t>
            </a:r>
            <a:r>
              <a:rPr lang="en-US" dirty="0" err="1"/>
              <a:t>sinyal</a:t>
            </a:r>
            <a:r>
              <a:rPr lang="en-US" dirty="0"/>
              <a:t>, </a:t>
            </a:r>
            <a:r>
              <a:rPr lang="en-US" dirty="0" err="1"/>
              <a:t>bilgi</a:t>
            </a:r>
            <a:r>
              <a:rPr lang="en-US" dirty="0"/>
              <a:t> </a:t>
            </a:r>
            <a:r>
              <a:rPr lang="en-US" dirty="0" err="1"/>
              <a:t>iletmek</a:t>
            </a:r>
            <a:r>
              <a:rPr lang="en-US" dirty="0"/>
              <a:t> </a:t>
            </a:r>
            <a:r>
              <a:rPr lang="en-US" dirty="0" err="1"/>
              <a:t>için</a:t>
            </a:r>
            <a:r>
              <a:rPr lang="en-US" dirty="0"/>
              <a:t> </a:t>
            </a:r>
            <a:r>
              <a:rPr lang="en-US" dirty="0" err="1"/>
              <a:t>bir</a:t>
            </a:r>
            <a:r>
              <a:rPr lang="en-US" dirty="0"/>
              <a:t> </a:t>
            </a:r>
            <a:r>
              <a:rPr lang="en-US" dirty="0" err="1"/>
              <a:t>araç</a:t>
            </a:r>
            <a:r>
              <a:rPr lang="en-US" dirty="0"/>
              <a:t> </a:t>
            </a:r>
            <a:r>
              <a:rPr lang="en-US" dirty="0" err="1"/>
              <a:t>olarak</a:t>
            </a:r>
            <a:r>
              <a:rPr lang="en-US" dirty="0"/>
              <a:t> </a:t>
            </a:r>
            <a:r>
              <a:rPr lang="en-US" dirty="0" err="1"/>
              <a:t>kullanılır</a:t>
            </a:r>
            <a:endParaRPr lang="en-US" dirty="0"/>
          </a:p>
          <a:p>
            <a:endParaRPr lang="en-US" dirty="0"/>
          </a:p>
          <a:p>
            <a:r>
              <a:rPr lang="en-US" dirty="0"/>
              <a:t>This wave or signal does not need a </a:t>
            </a:r>
            <a:r>
              <a:rPr lang="en-US" b="1" dirty="0"/>
              <a:t>physical medium to transmit from A to B</a:t>
            </a:r>
            <a:endParaRPr lang="tr-TR" b="1" dirty="0"/>
          </a:p>
          <a:p>
            <a:r>
              <a:rPr lang="en-US" b="1" dirty="0"/>
              <a:t>Bu </a:t>
            </a:r>
            <a:r>
              <a:rPr lang="en-US" b="1" dirty="0" err="1"/>
              <a:t>dalga</a:t>
            </a:r>
            <a:r>
              <a:rPr lang="en-US" b="1" dirty="0"/>
              <a:t> </a:t>
            </a:r>
            <a:r>
              <a:rPr lang="en-US" b="1" dirty="0" err="1"/>
              <a:t>veya</a:t>
            </a:r>
            <a:r>
              <a:rPr lang="en-US" b="1" dirty="0"/>
              <a:t> </a:t>
            </a:r>
            <a:r>
              <a:rPr lang="en-US" b="1" dirty="0" err="1"/>
              <a:t>sinyalin</a:t>
            </a:r>
            <a:r>
              <a:rPr lang="en-US" b="1" dirty="0"/>
              <a:t> </a:t>
            </a:r>
            <a:r>
              <a:rPr lang="en-US" b="1" dirty="0" err="1"/>
              <a:t>A'dan</a:t>
            </a:r>
            <a:r>
              <a:rPr lang="en-US" b="1" dirty="0"/>
              <a:t> </a:t>
            </a:r>
            <a:r>
              <a:rPr lang="en-US" b="1" dirty="0" err="1"/>
              <a:t>B'ye</a:t>
            </a:r>
            <a:r>
              <a:rPr lang="en-US" b="1" dirty="0"/>
              <a:t> </a:t>
            </a:r>
            <a:r>
              <a:rPr lang="en-US" b="1" dirty="0" err="1"/>
              <a:t>iletilmesi</a:t>
            </a:r>
            <a:r>
              <a:rPr lang="en-US" b="1" dirty="0"/>
              <a:t> </a:t>
            </a:r>
            <a:r>
              <a:rPr lang="en-US" b="1" dirty="0" err="1"/>
              <a:t>için</a:t>
            </a:r>
            <a:r>
              <a:rPr lang="en-US" b="1" dirty="0"/>
              <a:t> </a:t>
            </a:r>
            <a:r>
              <a:rPr lang="en-US" b="1" dirty="0" err="1"/>
              <a:t>fiziksel</a:t>
            </a:r>
            <a:r>
              <a:rPr lang="en-US" b="1" dirty="0"/>
              <a:t> </a:t>
            </a:r>
            <a:r>
              <a:rPr lang="en-US" b="1" dirty="0" err="1"/>
              <a:t>bir</a:t>
            </a:r>
            <a:r>
              <a:rPr lang="en-US" b="1" dirty="0"/>
              <a:t> </a:t>
            </a:r>
            <a:r>
              <a:rPr lang="en-US" b="1" dirty="0" err="1"/>
              <a:t>ortama</a:t>
            </a:r>
            <a:r>
              <a:rPr lang="en-US" b="1" dirty="0"/>
              <a:t> </a:t>
            </a:r>
            <a:r>
              <a:rPr lang="en-US" b="1" dirty="0" err="1"/>
              <a:t>ihtiyacı</a:t>
            </a:r>
            <a:r>
              <a:rPr lang="en-US" b="1" dirty="0"/>
              <a:t> </a:t>
            </a:r>
            <a:r>
              <a:rPr lang="en-US" b="1" dirty="0" err="1"/>
              <a:t>yoktur</a:t>
            </a:r>
            <a:r>
              <a:rPr lang="en-US" b="1" dirty="0"/>
              <a:t>.</a:t>
            </a:r>
          </a:p>
          <a:p>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20</a:t>
            </a:fld>
            <a:endParaRPr lang="en-US"/>
          </a:p>
        </p:txBody>
      </p:sp>
    </p:spTree>
    <p:extLst>
      <p:ext uri="{BB962C8B-B14F-4D97-AF65-F5344CB8AC3E}">
        <p14:creationId xmlns:p14="http://schemas.microsoft.com/office/powerpoint/2010/main" val="3988691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93</a:t>
            </a:fld>
            <a:endParaRPr lang="en-US"/>
          </a:p>
        </p:txBody>
      </p:sp>
    </p:spTree>
    <p:extLst>
      <p:ext uri="{BB962C8B-B14F-4D97-AF65-F5344CB8AC3E}">
        <p14:creationId xmlns:p14="http://schemas.microsoft.com/office/powerpoint/2010/main" val="2041320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94</a:t>
            </a:fld>
            <a:endParaRPr lang="en-US"/>
          </a:p>
        </p:txBody>
      </p:sp>
    </p:spTree>
    <p:extLst>
      <p:ext uri="{BB962C8B-B14F-4D97-AF65-F5344CB8AC3E}">
        <p14:creationId xmlns:p14="http://schemas.microsoft.com/office/powerpoint/2010/main" val="2526585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95</a:t>
            </a:fld>
            <a:endParaRPr lang="en-US"/>
          </a:p>
        </p:txBody>
      </p:sp>
    </p:spTree>
    <p:extLst>
      <p:ext uri="{BB962C8B-B14F-4D97-AF65-F5344CB8AC3E}">
        <p14:creationId xmlns:p14="http://schemas.microsoft.com/office/powerpoint/2010/main" val="201138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TenLTStd-Roman"/>
              </a:rPr>
              <a:t>In a communications system, data are propagated from one point to another by means of electromagnetic signals.</a:t>
            </a:r>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96</a:t>
            </a:fld>
            <a:endParaRPr lang="en-US"/>
          </a:p>
        </p:txBody>
      </p:sp>
    </p:spTree>
    <p:extLst>
      <p:ext uri="{BB962C8B-B14F-4D97-AF65-F5344CB8AC3E}">
        <p14:creationId xmlns:p14="http://schemas.microsoft.com/office/powerpoint/2010/main" val="4163940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97</a:t>
            </a:fld>
            <a:endParaRPr lang="en-US"/>
          </a:p>
        </p:txBody>
      </p:sp>
    </p:spTree>
    <p:extLst>
      <p:ext uri="{BB962C8B-B14F-4D97-AF65-F5344CB8AC3E}">
        <p14:creationId xmlns:p14="http://schemas.microsoft.com/office/powerpoint/2010/main" val="1175371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kern="1200" baseline="0" dirty="0">
              <a:solidFill>
                <a:schemeClr val="tx1"/>
              </a:solidFill>
              <a:latin typeface="TimesTenLTStd-Roman"/>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98</a:t>
            </a:fld>
            <a:endParaRPr lang="en-US"/>
          </a:p>
        </p:txBody>
      </p:sp>
    </p:spTree>
    <p:extLst>
      <p:ext uri="{BB962C8B-B14F-4D97-AF65-F5344CB8AC3E}">
        <p14:creationId xmlns:p14="http://schemas.microsoft.com/office/powerpoint/2010/main" val="1656517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99</a:t>
            </a:fld>
            <a:endParaRPr lang="en-US"/>
          </a:p>
        </p:txBody>
      </p:sp>
    </p:spTree>
    <p:extLst>
      <p:ext uri="{BB962C8B-B14F-4D97-AF65-F5344CB8AC3E}">
        <p14:creationId xmlns:p14="http://schemas.microsoft.com/office/powerpoint/2010/main" val="3310293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100</a:t>
            </a:fld>
            <a:endParaRPr lang="en-US"/>
          </a:p>
        </p:txBody>
      </p:sp>
    </p:spTree>
    <p:extLst>
      <p:ext uri="{BB962C8B-B14F-4D97-AF65-F5344CB8AC3E}">
        <p14:creationId xmlns:p14="http://schemas.microsoft.com/office/powerpoint/2010/main" val="2024535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101</a:t>
            </a:fld>
            <a:endParaRPr lang="en-US"/>
          </a:p>
        </p:txBody>
      </p:sp>
    </p:spTree>
    <p:extLst>
      <p:ext uri="{BB962C8B-B14F-4D97-AF65-F5344CB8AC3E}">
        <p14:creationId xmlns:p14="http://schemas.microsoft.com/office/powerpoint/2010/main" val="2778749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102</a:t>
            </a:fld>
            <a:endParaRPr lang="en-US"/>
          </a:p>
        </p:txBody>
      </p:sp>
    </p:spTree>
    <p:extLst>
      <p:ext uri="{BB962C8B-B14F-4D97-AF65-F5344CB8AC3E}">
        <p14:creationId xmlns:p14="http://schemas.microsoft.com/office/powerpoint/2010/main" val="304704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signal can be either analog or digital.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65</a:t>
            </a:fld>
            <a:endParaRPr lang="en-US"/>
          </a:p>
        </p:txBody>
      </p:sp>
    </p:spTree>
    <p:extLst>
      <p:ext uri="{BB962C8B-B14F-4D97-AF65-F5344CB8AC3E}">
        <p14:creationId xmlns:p14="http://schemas.microsoft.com/office/powerpoint/2010/main" val="2840176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103</a:t>
            </a:fld>
            <a:endParaRPr lang="en-US"/>
          </a:p>
        </p:txBody>
      </p:sp>
    </p:spTree>
    <p:extLst>
      <p:ext uri="{BB962C8B-B14F-4D97-AF65-F5344CB8AC3E}">
        <p14:creationId xmlns:p14="http://schemas.microsoft.com/office/powerpoint/2010/main" val="2753079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104</a:t>
            </a:fld>
            <a:endParaRPr lang="en-US"/>
          </a:p>
        </p:txBody>
      </p:sp>
    </p:spTree>
    <p:extLst>
      <p:ext uri="{BB962C8B-B14F-4D97-AF65-F5344CB8AC3E}">
        <p14:creationId xmlns:p14="http://schemas.microsoft.com/office/powerpoint/2010/main" val="3127680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105</a:t>
            </a:fld>
            <a:endParaRPr lang="en-US"/>
          </a:p>
        </p:txBody>
      </p:sp>
    </p:spTree>
    <p:extLst>
      <p:ext uri="{BB962C8B-B14F-4D97-AF65-F5344CB8AC3E}">
        <p14:creationId xmlns:p14="http://schemas.microsoft.com/office/powerpoint/2010/main" val="495488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106</a:t>
            </a:fld>
            <a:endParaRPr lang="en-US"/>
          </a:p>
        </p:txBody>
      </p:sp>
    </p:spTree>
    <p:extLst>
      <p:ext uri="{BB962C8B-B14F-4D97-AF65-F5344CB8AC3E}">
        <p14:creationId xmlns:p14="http://schemas.microsoft.com/office/powerpoint/2010/main" val="2523929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107</a:t>
            </a:fld>
            <a:endParaRPr lang="en-US"/>
          </a:p>
        </p:txBody>
      </p:sp>
    </p:spTree>
    <p:extLst>
      <p:ext uri="{BB962C8B-B14F-4D97-AF65-F5344CB8AC3E}">
        <p14:creationId xmlns:p14="http://schemas.microsoft.com/office/powerpoint/2010/main" val="3447345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108</a:t>
            </a:fld>
            <a:endParaRPr lang="en-US"/>
          </a:p>
        </p:txBody>
      </p:sp>
    </p:spTree>
    <p:extLst>
      <p:ext uri="{BB962C8B-B14F-4D97-AF65-F5344CB8AC3E}">
        <p14:creationId xmlns:p14="http://schemas.microsoft.com/office/powerpoint/2010/main" val="3007747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109</a:t>
            </a:fld>
            <a:endParaRPr lang="en-US"/>
          </a:p>
        </p:txBody>
      </p:sp>
    </p:spTree>
    <p:extLst>
      <p:ext uri="{BB962C8B-B14F-4D97-AF65-F5344CB8AC3E}">
        <p14:creationId xmlns:p14="http://schemas.microsoft.com/office/powerpoint/2010/main" val="1976075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110</a:t>
            </a:fld>
            <a:endParaRPr lang="en-US"/>
          </a:p>
        </p:txBody>
      </p:sp>
    </p:spTree>
    <p:extLst>
      <p:ext uri="{BB962C8B-B14F-4D97-AF65-F5344CB8AC3E}">
        <p14:creationId xmlns:p14="http://schemas.microsoft.com/office/powerpoint/2010/main" val="2247806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112</a:t>
            </a:fld>
            <a:endParaRPr lang="en-US"/>
          </a:p>
        </p:txBody>
      </p:sp>
    </p:spTree>
    <p:extLst>
      <p:ext uri="{BB962C8B-B14F-4D97-AF65-F5344CB8AC3E}">
        <p14:creationId xmlns:p14="http://schemas.microsoft.com/office/powerpoint/2010/main" val="2921642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113</a:t>
            </a:fld>
            <a:endParaRPr lang="en-US"/>
          </a:p>
        </p:txBody>
      </p:sp>
    </p:spTree>
    <p:extLst>
      <p:ext uri="{BB962C8B-B14F-4D97-AF65-F5344CB8AC3E}">
        <p14:creationId xmlns:p14="http://schemas.microsoft.com/office/powerpoint/2010/main" val="1030003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signal can be either analog or digital.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66</a:t>
            </a:fld>
            <a:endParaRPr lang="en-US"/>
          </a:p>
        </p:txBody>
      </p:sp>
    </p:spTree>
    <p:extLst>
      <p:ext uri="{BB962C8B-B14F-4D97-AF65-F5344CB8AC3E}">
        <p14:creationId xmlns:p14="http://schemas.microsoft.com/office/powerpoint/2010/main" val="362946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114</a:t>
            </a:fld>
            <a:endParaRPr lang="en-US"/>
          </a:p>
        </p:txBody>
      </p:sp>
    </p:spTree>
    <p:extLst>
      <p:ext uri="{BB962C8B-B14F-4D97-AF65-F5344CB8AC3E}">
        <p14:creationId xmlns:p14="http://schemas.microsoft.com/office/powerpoint/2010/main" val="1163044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119</a:t>
            </a:fld>
            <a:endParaRPr lang="en-AU">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algn="l"/>
            <a:endParaRPr lang="en-US" sz="1800" b="1" i="0" u="none" strike="noStrike" baseline="0" dirty="0">
              <a:latin typeface="TimesTenLTStd-Bo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90D1099-200B-4B27-825B-B7F97C4D9C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601D2B78-1153-473D-A77E-733543BD75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Footer Placeholder 3">
            <a:extLst>
              <a:ext uri="{FF2B5EF4-FFF2-40B4-BE49-F238E27FC236}">
                <a16:creationId xmlns:a16="http://schemas.microsoft.com/office/drawing/2014/main" id="{B4BC81EE-FDA4-49D4-8D17-38960C20E238}"/>
              </a:ext>
            </a:extLst>
          </p:cNvPr>
          <p:cNvSpPr>
            <a:spLocks noGrp="1"/>
          </p:cNvSpPr>
          <p:nvPr>
            <p:ph type="ftr" sz="quarter" idx="4"/>
          </p:nvPr>
        </p:nvSpPr>
        <p:spPr/>
        <p:txBody>
          <a:bodyPr/>
          <a:lstStyle/>
          <a:p>
            <a:pPr>
              <a:defRPr/>
            </a:pPr>
            <a:r>
              <a:rPr lang="en-US"/>
              <a:t>January 09, 2019</a:t>
            </a:r>
          </a:p>
        </p:txBody>
      </p:sp>
      <p:sp>
        <p:nvSpPr>
          <p:cNvPr id="69637" name="Slide Number Placeholder 4">
            <a:extLst>
              <a:ext uri="{FF2B5EF4-FFF2-40B4-BE49-F238E27FC236}">
                <a16:creationId xmlns:a16="http://schemas.microsoft.com/office/drawing/2014/main" id="{FB379130-A022-475E-97CE-7387B3A5A6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4921209-88FE-4FC8-88B2-917B239F693A}" type="slidenum">
              <a:rPr lang="en-US" altLang="en-US" smtClean="0"/>
              <a:pPr/>
              <a:t>120</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67</a:t>
            </a:fld>
            <a:endParaRPr lang="en-US"/>
          </a:p>
        </p:txBody>
      </p:sp>
    </p:spTree>
    <p:extLst>
      <p:ext uri="{BB962C8B-B14F-4D97-AF65-F5344CB8AC3E}">
        <p14:creationId xmlns:p14="http://schemas.microsoft.com/office/powerpoint/2010/main" val="33054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signal can be either analog or digital.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6F62E32-FA77-A343-9E88-783FEE9A655A}" type="slidenum">
              <a:rPr lang="en-US" smtClean="0"/>
              <a:t>68</a:t>
            </a:fld>
            <a:endParaRPr lang="en-US"/>
          </a:p>
        </p:txBody>
      </p:sp>
    </p:spTree>
    <p:extLst>
      <p:ext uri="{BB962C8B-B14F-4D97-AF65-F5344CB8AC3E}">
        <p14:creationId xmlns:p14="http://schemas.microsoft.com/office/powerpoint/2010/main" val="29472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69</a:t>
            </a:fld>
            <a:endParaRPr lang="en-US"/>
          </a:p>
        </p:txBody>
      </p:sp>
    </p:spTree>
    <p:extLst>
      <p:ext uri="{BB962C8B-B14F-4D97-AF65-F5344CB8AC3E}">
        <p14:creationId xmlns:p14="http://schemas.microsoft.com/office/powerpoint/2010/main" val="220826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2.2 shows an example of a periodic analog signal (sine wave) and a periodic digital signal (square wave).</a:t>
            </a:r>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70</a:t>
            </a:fld>
            <a:endParaRPr lang="en-US"/>
          </a:p>
        </p:txBody>
      </p:sp>
    </p:spTree>
    <p:extLst>
      <p:ext uri="{BB962C8B-B14F-4D97-AF65-F5344CB8AC3E}">
        <p14:creationId xmlns:p14="http://schemas.microsoft.com/office/powerpoint/2010/main" val="4853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TRANSMISSION FUNDAMENTALS 2-</a:t>
            </a:r>
            <a:fld id="{2087C72B-B898-BA49-91D7-18739C8DDC39}" type="slidenum">
              <a:rPr lang="en-US" smtClean="0"/>
              <a:pPr/>
              <a:t>‹#›</a:t>
            </a:fld>
            <a:endParaRPr lang="en-US" dirty="0"/>
          </a:p>
        </p:txBody>
      </p:sp>
    </p:spTree>
    <p:extLst>
      <p:ext uri="{BB962C8B-B14F-4D97-AF65-F5344CB8AC3E}">
        <p14:creationId xmlns:p14="http://schemas.microsoft.com/office/powerpoint/2010/main" val="299601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C65A6CA-051C-4199-BB60-4D5F51AC80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CB6964E-6AFE-45D9-BAD9-794D9553BCA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61275" y="-100013"/>
            <a:ext cx="1270000" cy="12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9E1FCAB-65B9-4590-B801-39AE3089BF43}"/>
              </a:ext>
            </a:extLst>
          </p:cNvPr>
          <p:cNvSpPr/>
          <p:nvPr userDrawn="1"/>
        </p:nvSpPr>
        <p:spPr>
          <a:xfrm>
            <a:off x="2514600" y="6477000"/>
            <a:ext cx="4038600" cy="3651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sz="1400" dirty="0">
                <a:solidFill>
                  <a:schemeClr val="tx1"/>
                </a:solidFill>
              </a:rPr>
              <a:t>https://habbal.gnomio.com/</a:t>
            </a:r>
          </a:p>
        </p:txBody>
      </p:sp>
      <p:sp>
        <p:nvSpPr>
          <p:cNvPr id="3" name="Content Placeholder 2"/>
          <p:cNvSpPr>
            <a:spLocks noGrp="1"/>
          </p:cNvSpPr>
          <p:nvPr>
            <p:ph idx="1"/>
          </p:nvPr>
        </p:nvSpPr>
        <p:spPr>
          <a:xfrm>
            <a:off x="457200" y="1493837"/>
            <a:ext cx="8229600" cy="4525963"/>
          </a:xfrm>
        </p:spPr>
        <p:txBody>
          <a:bodyPr/>
          <a:lstStyle>
            <a:lvl1pPr marL="342900" indent="-182880" eaLnBrk="1" hangingPunct="1">
              <a:buClr>
                <a:srgbClr val="54B948"/>
              </a:buClr>
              <a:buFont typeface="Arial" charset="0"/>
              <a:buChar char="•"/>
              <a:defRPr sz="2800">
                <a:solidFill>
                  <a:srgbClr val="002B5C"/>
                </a:solidFill>
              </a:defRPr>
            </a:lvl1pPr>
            <a:lvl2pPr marL="800100" indent="-182880">
              <a:buClr>
                <a:srgbClr val="54B948"/>
              </a:buClr>
              <a:buFont typeface="Calibri" pitchFamily="34" charset="0"/>
              <a:buChar char="-"/>
              <a:defRPr sz="2600">
                <a:solidFill>
                  <a:srgbClr val="002B5C"/>
                </a:solidFill>
              </a:defRPr>
            </a:lvl2pPr>
            <a:lvl3pPr indent="-182880" eaLnBrk="1" hangingPunct="1">
              <a:buClr>
                <a:srgbClr val="54B948"/>
              </a:buClr>
              <a:buFont typeface="Arial" charset="0"/>
              <a:buChar char="•"/>
              <a:defRPr sz="2200">
                <a:solidFill>
                  <a:srgbClr val="002B5C"/>
                </a:solidFill>
              </a:defRPr>
            </a:lvl3pPr>
            <a:lvl4pPr indent="-182880">
              <a:buClr>
                <a:srgbClr val="54B948"/>
              </a:buClr>
              <a:buFont typeface="Calibri" pitchFamily="34" charset="0"/>
              <a:buChar char="-"/>
              <a:defRPr sz="2000">
                <a:solidFill>
                  <a:srgbClr val="002B5C"/>
                </a:solidFill>
              </a:defRPr>
            </a:lvl4pPr>
            <a:lvl5pPr indent="-182880" eaLnBrk="1" hangingPunct="1">
              <a:buClr>
                <a:srgbClr val="54B948"/>
              </a:buClr>
              <a:buFont typeface="Arial" charset="0"/>
              <a:buChar char="•"/>
              <a:defRPr sz="1800">
                <a:solidFill>
                  <a:srgbClr val="002B5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0"/>
            <a:ext cx="8229600" cy="1143000"/>
          </a:xfrm>
        </p:spPr>
        <p:txBody>
          <a:bodyPr>
            <a:normAutofit/>
          </a:bodyPr>
          <a:lstStyle>
            <a:lvl1pPr algn="l">
              <a:defRPr sz="3000" b="1">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3AED7B31-E18C-4DB1-BA0D-A85A931DAB38}"/>
              </a:ext>
            </a:extLst>
          </p:cNvPr>
          <p:cNvSpPr>
            <a:spLocks noGrp="1"/>
          </p:cNvSpPr>
          <p:nvPr>
            <p:ph type="sldNum" sz="quarter" idx="10"/>
          </p:nvPr>
        </p:nvSpPr>
        <p:spPr>
          <a:xfrm>
            <a:off x="6781800" y="6416675"/>
            <a:ext cx="2133600" cy="365125"/>
          </a:xfrm>
        </p:spPr>
        <p:txBody>
          <a:bodyPr/>
          <a:lstStyle>
            <a:lvl1pPr>
              <a:defRPr sz="1100">
                <a:solidFill>
                  <a:srgbClr val="AAAAAA"/>
                </a:solidFill>
              </a:defRPr>
            </a:lvl1pPr>
          </a:lstStyle>
          <a:p>
            <a:pPr>
              <a:defRPr/>
            </a:pPr>
            <a:fld id="{4E2C1EB6-6C94-4EBE-AB7A-3E345302F33D}" type="slidenum">
              <a:rPr lang="en-US" altLang="en-US"/>
              <a:pPr>
                <a:defRPr/>
              </a:pPr>
              <a:t>‹#›</a:t>
            </a:fld>
            <a:endParaRPr lang="en-US" altLang="en-US" dirty="0"/>
          </a:p>
        </p:txBody>
      </p:sp>
    </p:spTree>
    <p:extLst>
      <p:ext uri="{BB962C8B-B14F-4D97-AF65-F5344CB8AC3E}">
        <p14:creationId xmlns:p14="http://schemas.microsoft.com/office/powerpoint/2010/main" val="2044010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a:extLst>
              <a:ext uri="{FF2B5EF4-FFF2-40B4-BE49-F238E27FC236}">
                <a16:creationId xmlns:a16="http://schemas.microsoft.com/office/drawing/2014/main" id="{1465C31B-9C10-461D-9347-ABEC02D17E4B}"/>
              </a:ext>
            </a:extLst>
          </p:cNvPr>
          <p:cNvSpPr>
            <a:spLocks noGrp="1"/>
          </p:cNvSpPr>
          <p:nvPr>
            <p:ph type="sldNum" sz="quarter" idx="10"/>
          </p:nvPr>
        </p:nvSpPr>
        <p:spPr/>
        <p:txBody>
          <a:bodyPr/>
          <a:lstStyle>
            <a:lvl1pPr>
              <a:defRPr/>
            </a:lvl1pPr>
          </a:lstStyle>
          <a:p>
            <a:pPr>
              <a:defRPr/>
            </a:pPr>
            <a:fld id="{4F079620-50C6-48E8-9730-B7E0D4D83A30}" type="slidenum">
              <a:rPr lang="en-US" altLang="en-US"/>
              <a:pPr>
                <a:defRPr/>
              </a:pPr>
              <a:t>‹#›</a:t>
            </a:fld>
            <a:endParaRPr lang="en-US" altLang="en-US" dirty="0"/>
          </a:p>
        </p:txBody>
      </p:sp>
    </p:spTree>
    <p:extLst>
      <p:ext uri="{BB962C8B-B14F-4D97-AF65-F5344CB8AC3E}">
        <p14:creationId xmlns:p14="http://schemas.microsoft.com/office/powerpoint/2010/main" val="104180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5A436311-266C-4027-9F83-DF85620DF2D6}"/>
              </a:ext>
            </a:extLst>
          </p:cNvPr>
          <p:cNvSpPr>
            <a:spLocks noGrp="1"/>
          </p:cNvSpPr>
          <p:nvPr>
            <p:ph type="sldNum" sz="quarter" idx="10"/>
          </p:nvPr>
        </p:nvSpPr>
        <p:spPr/>
        <p:txBody>
          <a:bodyPr/>
          <a:lstStyle>
            <a:lvl1pPr>
              <a:defRPr/>
            </a:lvl1pPr>
          </a:lstStyle>
          <a:p>
            <a:pPr>
              <a:defRPr/>
            </a:pPr>
            <a:fld id="{1F3BC7C0-4968-4B69-A7C9-16174133E86B}" type="slidenum">
              <a:rPr lang="en-US" altLang="en-US"/>
              <a:pPr>
                <a:defRPr/>
              </a:pPr>
              <a:t>‹#›</a:t>
            </a:fld>
            <a:endParaRPr lang="en-US" altLang="en-US" dirty="0"/>
          </a:p>
        </p:txBody>
      </p:sp>
    </p:spTree>
    <p:extLst>
      <p:ext uri="{BB962C8B-B14F-4D97-AF65-F5344CB8AC3E}">
        <p14:creationId xmlns:p14="http://schemas.microsoft.com/office/powerpoint/2010/main" val="937345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0CD7ABD-F92C-4D12-8004-40B2AB513ED4}"/>
              </a:ext>
            </a:extLst>
          </p:cNvPr>
          <p:cNvSpPr>
            <a:spLocks noGrp="1"/>
          </p:cNvSpPr>
          <p:nvPr>
            <p:ph type="sldNum" sz="quarter" idx="10"/>
          </p:nvPr>
        </p:nvSpPr>
        <p:spPr/>
        <p:txBody>
          <a:bodyPr/>
          <a:lstStyle>
            <a:lvl1pPr>
              <a:defRPr/>
            </a:lvl1pPr>
          </a:lstStyle>
          <a:p>
            <a:pPr>
              <a:defRPr/>
            </a:pPr>
            <a:fld id="{D354AF28-E62A-47BC-A67B-970E887F5256}" type="slidenum">
              <a:rPr lang="en-US" altLang="en-US"/>
              <a:pPr>
                <a:defRPr/>
              </a:pPr>
              <a:t>‹#›</a:t>
            </a:fld>
            <a:endParaRPr lang="en-US" altLang="en-US" dirty="0"/>
          </a:p>
        </p:txBody>
      </p:sp>
    </p:spTree>
    <p:extLst>
      <p:ext uri="{BB962C8B-B14F-4D97-AF65-F5344CB8AC3E}">
        <p14:creationId xmlns:p14="http://schemas.microsoft.com/office/powerpoint/2010/main" val="2827287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67E66100-6192-4276-B9FE-37F640AC9436}"/>
              </a:ext>
            </a:extLst>
          </p:cNvPr>
          <p:cNvSpPr>
            <a:spLocks noGrp="1"/>
          </p:cNvSpPr>
          <p:nvPr>
            <p:ph type="sldNum" sz="quarter" idx="10"/>
          </p:nvPr>
        </p:nvSpPr>
        <p:spPr/>
        <p:txBody>
          <a:bodyPr/>
          <a:lstStyle>
            <a:lvl1pPr>
              <a:defRPr/>
            </a:lvl1pPr>
          </a:lstStyle>
          <a:p>
            <a:pPr>
              <a:defRPr/>
            </a:pPr>
            <a:fld id="{7C76EA53-1185-44CD-A8BA-34876B212DD7}" type="slidenum">
              <a:rPr lang="en-US" altLang="en-US"/>
              <a:pPr>
                <a:defRPr/>
              </a:pPr>
              <a:t>‹#›</a:t>
            </a:fld>
            <a:endParaRPr lang="en-US" altLang="en-US" dirty="0"/>
          </a:p>
        </p:txBody>
      </p:sp>
    </p:spTree>
    <p:extLst>
      <p:ext uri="{BB962C8B-B14F-4D97-AF65-F5344CB8AC3E}">
        <p14:creationId xmlns:p14="http://schemas.microsoft.com/office/powerpoint/2010/main" val="592502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3763559-393A-4F66-A0C0-A952EB544827}"/>
              </a:ext>
            </a:extLst>
          </p:cNvPr>
          <p:cNvSpPr>
            <a:spLocks noGrp="1"/>
          </p:cNvSpPr>
          <p:nvPr>
            <p:ph type="sldNum" sz="quarter" idx="10"/>
          </p:nvPr>
        </p:nvSpPr>
        <p:spPr/>
        <p:txBody>
          <a:bodyPr/>
          <a:lstStyle>
            <a:lvl1pPr>
              <a:defRPr/>
            </a:lvl1pPr>
          </a:lstStyle>
          <a:p>
            <a:pPr>
              <a:defRPr/>
            </a:pPr>
            <a:fld id="{3C827EAC-C231-4A8F-8F68-6A38EB4C49F2}" type="slidenum">
              <a:rPr lang="en-US" altLang="en-US"/>
              <a:pPr>
                <a:defRPr/>
              </a:pPr>
              <a:t>‹#›</a:t>
            </a:fld>
            <a:endParaRPr lang="en-US" altLang="en-US" dirty="0"/>
          </a:p>
        </p:txBody>
      </p:sp>
    </p:spTree>
    <p:extLst>
      <p:ext uri="{BB962C8B-B14F-4D97-AF65-F5344CB8AC3E}">
        <p14:creationId xmlns:p14="http://schemas.microsoft.com/office/powerpoint/2010/main" val="1636628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BC2C5E6A-32D6-4693-B66F-FA7603EAD535}"/>
              </a:ext>
            </a:extLst>
          </p:cNvPr>
          <p:cNvSpPr>
            <a:spLocks noGrp="1"/>
          </p:cNvSpPr>
          <p:nvPr>
            <p:ph type="sldNum" sz="quarter" idx="10"/>
          </p:nvPr>
        </p:nvSpPr>
        <p:spPr/>
        <p:txBody>
          <a:bodyPr/>
          <a:lstStyle>
            <a:lvl1pPr>
              <a:defRPr/>
            </a:lvl1pPr>
          </a:lstStyle>
          <a:p>
            <a:pPr>
              <a:defRPr/>
            </a:pPr>
            <a:fld id="{5DC289FF-C3E7-4B34-9BB5-37BAC0817F78}" type="slidenum">
              <a:rPr lang="en-US" altLang="en-US"/>
              <a:pPr>
                <a:defRPr/>
              </a:pPr>
              <a:t>‹#›</a:t>
            </a:fld>
            <a:endParaRPr lang="en-US" altLang="en-US" dirty="0"/>
          </a:p>
        </p:txBody>
      </p:sp>
    </p:spTree>
    <p:extLst>
      <p:ext uri="{BB962C8B-B14F-4D97-AF65-F5344CB8AC3E}">
        <p14:creationId xmlns:p14="http://schemas.microsoft.com/office/powerpoint/2010/main" val="1460520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F2F62AA1-DFF6-47C2-914C-CB4ECBB19C01}"/>
              </a:ext>
            </a:extLst>
          </p:cNvPr>
          <p:cNvSpPr>
            <a:spLocks noGrp="1"/>
          </p:cNvSpPr>
          <p:nvPr>
            <p:ph type="sldNum" sz="quarter" idx="10"/>
          </p:nvPr>
        </p:nvSpPr>
        <p:spPr/>
        <p:txBody>
          <a:bodyPr/>
          <a:lstStyle>
            <a:lvl1pPr>
              <a:defRPr/>
            </a:lvl1pPr>
          </a:lstStyle>
          <a:p>
            <a:pPr>
              <a:defRPr/>
            </a:pPr>
            <a:fld id="{3ED23E79-FCE4-4061-A3A3-DE2B82442BC2}" type="slidenum">
              <a:rPr lang="en-US" altLang="en-US"/>
              <a:pPr>
                <a:defRPr/>
              </a:pPr>
              <a:t>‹#›</a:t>
            </a:fld>
            <a:endParaRPr lang="en-US" altLang="en-US" dirty="0"/>
          </a:p>
        </p:txBody>
      </p:sp>
    </p:spTree>
    <p:extLst>
      <p:ext uri="{BB962C8B-B14F-4D97-AF65-F5344CB8AC3E}">
        <p14:creationId xmlns:p14="http://schemas.microsoft.com/office/powerpoint/2010/main" val="2162498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4CF2FF8-9943-47DF-8924-9A0276ADACA7}"/>
              </a:ext>
            </a:extLst>
          </p:cNvPr>
          <p:cNvSpPr>
            <a:spLocks noGrp="1"/>
          </p:cNvSpPr>
          <p:nvPr>
            <p:ph type="sldNum" sz="quarter" idx="10"/>
          </p:nvPr>
        </p:nvSpPr>
        <p:spPr/>
        <p:txBody>
          <a:bodyPr/>
          <a:lstStyle>
            <a:lvl1pPr>
              <a:defRPr/>
            </a:lvl1pPr>
          </a:lstStyle>
          <a:p>
            <a:pPr>
              <a:defRPr/>
            </a:pPr>
            <a:fld id="{F526057F-864C-4546-9453-8803E5E28F17}" type="slidenum">
              <a:rPr lang="en-US" altLang="en-US"/>
              <a:pPr>
                <a:defRPr/>
              </a:pPr>
              <a:t>‹#›</a:t>
            </a:fld>
            <a:endParaRPr lang="en-US" altLang="en-US" dirty="0"/>
          </a:p>
        </p:txBody>
      </p:sp>
    </p:spTree>
    <p:extLst>
      <p:ext uri="{BB962C8B-B14F-4D97-AF65-F5344CB8AC3E}">
        <p14:creationId xmlns:p14="http://schemas.microsoft.com/office/powerpoint/2010/main" val="4203349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FF69411-DE03-42E2-ADD9-14649A37D530}"/>
              </a:ext>
            </a:extLst>
          </p:cNvPr>
          <p:cNvSpPr>
            <a:spLocks noGrp="1"/>
          </p:cNvSpPr>
          <p:nvPr>
            <p:ph type="sldNum" sz="quarter" idx="10"/>
          </p:nvPr>
        </p:nvSpPr>
        <p:spPr/>
        <p:txBody>
          <a:bodyPr/>
          <a:lstStyle>
            <a:lvl1pPr>
              <a:defRPr/>
            </a:lvl1pPr>
          </a:lstStyle>
          <a:p>
            <a:pPr>
              <a:defRPr/>
            </a:pPr>
            <a:fld id="{0B69E721-D2DC-43C0-8AF9-80945BB6B259}" type="slidenum">
              <a:rPr lang="en-US" altLang="en-US"/>
              <a:pPr>
                <a:defRPr/>
              </a:pPr>
              <a:t>‹#›</a:t>
            </a:fld>
            <a:endParaRPr lang="en-US" altLang="en-US" dirty="0"/>
          </a:p>
        </p:txBody>
      </p:sp>
    </p:spTree>
    <p:extLst>
      <p:ext uri="{BB962C8B-B14F-4D97-AF65-F5344CB8AC3E}">
        <p14:creationId xmlns:p14="http://schemas.microsoft.com/office/powerpoint/2010/main" val="3642033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TRANSMISSION FUNDAMENTALS 2-</a:t>
            </a:r>
            <a:fld id="{2087C72B-B898-BA49-91D7-18739C8DDC39}" type="slidenum">
              <a:rPr lang="en-US" smtClean="0"/>
              <a:pPr/>
              <a:t>‹#›</a:t>
            </a:fld>
            <a:endParaRPr lang="en-US" dirty="0"/>
          </a:p>
        </p:txBody>
      </p:sp>
    </p:spTree>
    <p:extLst>
      <p:ext uri="{BB962C8B-B14F-4D97-AF65-F5344CB8AC3E}">
        <p14:creationId xmlns:p14="http://schemas.microsoft.com/office/powerpoint/2010/main" val="724471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341" y="461594"/>
            <a:ext cx="1385316" cy="6972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9550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548ED4"/>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42945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548ED4"/>
                </a:solidFill>
                <a:latin typeface="Calibri"/>
                <a:cs typeface="Calibri"/>
              </a:defRPr>
            </a:lvl1pPr>
          </a:lstStyle>
          <a:p>
            <a:endParaRPr/>
          </a:p>
        </p:txBody>
      </p:sp>
      <p:sp>
        <p:nvSpPr>
          <p:cNvPr id="3" name="Holder 3"/>
          <p:cNvSpPr>
            <a:spLocks noGrp="1"/>
          </p:cNvSpPr>
          <p:nvPr>
            <p:ph sz="half" idx="2"/>
          </p:nvPr>
        </p:nvSpPr>
        <p:spPr>
          <a:xfrm>
            <a:off x="535940" y="1555445"/>
            <a:ext cx="3601720" cy="3848735"/>
          </a:xfrm>
          <a:prstGeom prst="rect">
            <a:avLst/>
          </a:prstGeom>
        </p:spPr>
        <p:txBody>
          <a:bodyPr wrap="square" lIns="0" tIns="0" rIns="0" bIns="0">
            <a:spAutoFit/>
          </a:bodyPr>
          <a:lstStyle>
            <a:lvl1pPr>
              <a:defRPr sz="2200" b="1" i="0">
                <a:solidFill>
                  <a:schemeClr val="tx1"/>
                </a:solidFill>
                <a:latin typeface="Calibri"/>
                <a:cs typeface="Calibri"/>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9518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548ED4"/>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8816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190755" y="5896941"/>
            <a:ext cx="875109" cy="9298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73148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3062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83550" y="1423061"/>
            <a:ext cx="5576900" cy="511358"/>
          </a:xfrm>
        </p:spPr>
        <p:txBody>
          <a:bodyPr lIns="0" tIns="0" rIns="0" bIns="0"/>
          <a:lstStyle>
            <a:lvl1pPr>
              <a:defRPr sz="3323" b="0" i="0">
                <a:solidFill>
                  <a:srgbClr val="3333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88482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83550" y="1423061"/>
            <a:ext cx="5576900" cy="511358"/>
          </a:xfrm>
        </p:spPr>
        <p:txBody>
          <a:bodyPr lIns="0" tIns="0" rIns="0" bIns="0"/>
          <a:lstStyle>
            <a:lvl1pPr>
              <a:defRPr sz="3323" b="0" i="0">
                <a:solidFill>
                  <a:srgbClr val="333399"/>
                </a:solidFill>
                <a:latin typeface="Arial"/>
                <a:cs typeface="Arial"/>
              </a:defRPr>
            </a:lvl1pPr>
          </a:lstStyle>
          <a:p>
            <a:endParaRPr/>
          </a:p>
        </p:txBody>
      </p:sp>
      <p:sp>
        <p:nvSpPr>
          <p:cNvPr id="3" name="Holder 3"/>
          <p:cNvSpPr>
            <a:spLocks noGrp="1"/>
          </p:cNvSpPr>
          <p:nvPr>
            <p:ph sz="half" idx="2"/>
          </p:nvPr>
        </p:nvSpPr>
        <p:spPr>
          <a:xfrm>
            <a:off x="457201"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1"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7282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83550" y="1423061"/>
            <a:ext cx="5576900" cy="511358"/>
          </a:xfrm>
        </p:spPr>
        <p:txBody>
          <a:bodyPr lIns="0" tIns="0" rIns="0" bIns="0"/>
          <a:lstStyle>
            <a:lvl1pPr>
              <a:defRPr sz="3323" b="0" i="0">
                <a:solidFill>
                  <a:srgbClr val="33339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1373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3905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r>
              <a:rPr lang="en-US"/>
              <a:t>TRANSMISSION FUNDAMENTALS 2-</a:t>
            </a:r>
            <a:fld id="{2087C72B-B898-BA49-91D7-18739C8DDC39}" type="slidenum">
              <a:rPr lang="en-US" smtClean="0"/>
              <a:pPr/>
              <a:t>‹#›</a:t>
            </a:fld>
            <a:endParaRPr lang="en-US" dirty="0"/>
          </a:p>
        </p:txBody>
      </p:sp>
    </p:spTree>
    <p:extLst>
      <p:ext uri="{BB962C8B-B14F-4D97-AF65-F5344CB8AC3E}">
        <p14:creationId xmlns:p14="http://schemas.microsoft.com/office/powerpoint/2010/main" val="369608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r>
              <a:rPr lang="en-US"/>
              <a:t>TRANSMISSION FUNDAMENTALS 2-</a:t>
            </a:r>
            <a:fld id="{2087C72B-B898-BA49-91D7-18739C8DDC39}" type="slidenum">
              <a:rPr lang="en-US" smtClean="0"/>
              <a:pPr/>
              <a:t>‹#›</a:t>
            </a:fld>
            <a:endParaRPr lang="en-US" dirty="0"/>
          </a:p>
        </p:txBody>
      </p:sp>
    </p:spTree>
    <p:extLst>
      <p:ext uri="{BB962C8B-B14F-4D97-AF65-F5344CB8AC3E}">
        <p14:creationId xmlns:p14="http://schemas.microsoft.com/office/powerpoint/2010/main" val="162608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a:t>Click to edit Master title style</a:t>
            </a:r>
          </a:p>
        </p:txBody>
      </p:sp>
      <p:sp>
        <p:nvSpPr>
          <p:cNvPr id="3" name="Picture Placeholder 2"/>
          <p:cNvSpPr>
            <a:spLocks noGrp="1" noChangeAspect="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r>
              <a:rPr lang="en-US"/>
              <a:t>TRANSMISSION FUNDAMENTALS 2-</a:t>
            </a:r>
            <a:fld id="{2087C72B-B898-BA49-91D7-18739C8DDC39}" type="slidenum">
              <a:rPr lang="en-US" smtClean="0"/>
              <a:pPr/>
              <a:t>‹#›</a:t>
            </a:fld>
            <a:endParaRPr lang="en-US" dirty="0"/>
          </a:p>
        </p:txBody>
      </p:sp>
      <p:sp>
        <p:nvSpPr>
          <p:cNvPr id="6" name="Picture Placeholder 2"/>
          <p:cNvSpPr>
            <a:spLocks noGrp="1" noChangeAspect="1"/>
          </p:cNvSpPr>
          <p:nvPr>
            <p:ph type="pic" idx="10"/>
          </p:nvPr>
        </p:nvSpPr>
        <p:spPr>
          <a:xfrm>
            <a:off x="219364" y="5865091"/>
            <a:ext cx="1135803" cy="7471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9151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121" y="893216"/>
            <a:ext cx="4946505" cy="2378364"/>
          </a:xfrm>
        </p:spPr>
        <p:txBody>
          <a:bodyPr anchor="ctr"/>
          <a:lstStyle>
            <a:lvl1pPr algn="ctr">
              <a:defRPr sz="4000" b="1" cap="all">
                <a:solidFill>
                  <a:srgbClr val="1E57B6"/>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TRANSMISSION FUNDAMENTALS 2-</a:t>
            </a:r>
            <a:fld id="{2087C72B-B898-BA49-91D7-18739C8DDC39}" type="slidenum">
              <a:rPr lang="en-US" smtClean="0"/>
              <a:pPr/>
              <a:t>‹#›</a:t>
            </a:fld>
            <a:endParaRPr lang="en-US" dirty="0"/>
          </a:p>
        </p:txBody>
      </p:sp>
      <p:grpSp>
        <p:nvGrpSpPr>
          <p:cNvPr id="9" name="Group 8"/>
          <p:cNvGrpSpPr/>
          <p:nvPr userDrawn="1"/>
        </p:nvGrpSpPr>
        <p:grpSpPr>
          <a:xfrm>
            <a:off x="530355" y="439839"/>
            <a:ext cx="8289330" cy="5817683"/>
            <a:chOff x="530355" y="439839"/>
            <a:chExt cx="8289330" cy="5817683"/>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296" y="439839"/>
              <a:ext cx="2889504" cy="3634231"/>
            </a:xfrm>
            <a:prstGeom prst="rect">
              <a:avLst/>
            </a:prstGeom>
          </p:spPr>
        </p:pic>
        <p:sp>
          <p:nvSpPr>
            <p:cNvPr id="12" name="TextBox 11"/>
            <p:cNvSpPr txBox="1"/>
            <p:nvPr/>
          </p:nvSpPr>
          <p:spPr>
            <a:xfrm>
              <a:off x="5687685" y="4301224"/>
              <a:ext cx="3132000" cy="1754326"/>
            </a:xfrm>
            <a:prstGeom prst="rect">
              <a:avLst/>
            </a:prstGeom>
            <a:noFill/>
          </p:spPr>
          <p:txBody>
            <a:bodyPr wrap="square" rtlCol="0">
              <a:spAutoFit/>
            </a:bodyPr>
            <a:lstStyle/>
            <a:p>
              <a:pPr algn="ctr"/>
              <a:r>
                <a:rPr lang="en-US" sz="2000" b="1" dirty="0">
                  <a:solidFill>
                    <a:schemeClr val="tx1"/>
                  </a:solidFill>
                  <a:latin typeface="Times New Roman"/>
                  <a:cs typeface="Times New Roman"/>
                </a:rPr>
                <a:t>Wireless Communication Networks and Systems</a:t>
              </a:r>
            </a:p>
            <a:p>
              <a:pPr algn="ctr"/>
              <a:r>
                <a:rPr lang="en-US" sz="1600" dirty="0">
                  <a:solidFill>
                    <a:schemeClr val="tx1"/>
                  </a:solidFill>
                  <a:latin typeface="Times New Roman"/>
                  <a:cs typeface="Times New Roman"/>
                </a:rPr>
                <a:t>1</a:t>
              </a:r>
              <a:r>
                <a:rPr lang="en-US" sz="1600" baseline="30000" dirty="0">
                  <a:solidFill>
                    <a:schemeClr val="tx1"/>
                  </a:solidFill>
                  <a:latin typeface="Times New Roman"/>
                  <a:cs typeface="Times New Roman"/>
                </a:rPr>
                <a:t>st</a:t>
              </a:r>
              <a:r>
                <a:rPr lang="en-US" sz="1600" dirty="0">
                  <a:solidFill>
                    <a:schemeClr val="tx1"/>
                  </a:solidFill>
                  <a:latin typeface="Times New Roman"/>
                  <a:cs typeface="Times New Roman"/>
                </a:rPr>
                <a:t> edition, Global edition</a:t>
              </a:r>
              <a:endParaRPr lang="en-US" dirty="0">
                <a:solidFill>
                  <a:schemeClr val="tx1"/>
                </a:solidFill>
                <a:latin typeface="Times New Roman"/>
                <a:cs typeface="Times New Roman"/>
              </a:endParaRPr>
            </a:p>
            <a:p>
              <a:pPr algn="ctr"/>
              <a:r>
                <a:rPr lang="en-US" sz="1600" b="1" dirty="0">
                  <a:solidFill>
                    <a:schemeClr val="tx1"/>
                  </a:solidFill>
                  <a:latin typeface="Times New Roman"/>
                  <a:cs typeface="Times New Roman"/>
                </a:rPr>
                <a:t>Cory Beard, William Stallings</a:t>
              </a:r>
            </a:p>
            <a:p>
              <a:pPr algn="ctr"/>
              <a:r>
                <a:rPr lang="en-US" dirty="0">
                  <a:solidFill>
                    <a:schemeClr val="tx1"/>
                  </a:solidFill>
                  <a:latin typeface="Times New Roman"/>
                  <a:cs typeface="Times New Roman"/>
                </a:rPr>
                <a:t>© 2016 Pearson Education, Ltd.</a:t>
              </a:r>
            </a:p>
          </p:txBody>
        </p:sp>
        <p:sp>
          <p:nvSpPr>
            <p:cNvPr id="13" name="TextBox 12"/>
            <p:cNvSpPr txBox="1"/>
            <p:nvPr/>
          </p:nvSpPr>
          <p:spPr>
            <a:xfrm>
              <a:off x="530355" y="3918420"/>
              <a:ext cx="4946505" cy="2339102"/>
            </a:xfrm>
            <a:prstGeom prst="rect">
              <a:avLst/>
            </a:prstGeom>
            <a:noFill/>
          </p:spPr>
          <p:txBody>
            <a:bodyPr wrap="square" rtlCol="0">
              <a:spAutoFit/>
            </a:bodyPr>
            <a:lstStyle/>
            <a:p>
              <a:pPr algn="just"/>
              <a:r>
                <a:rPr lang="en-US" sz="1400" dirty="0">
                  <a:latin typeface="Times New Roman"/>
                  <a:cs typeface="Times New Roman"/>
                </a:rPr>
                <a:t>These slides are made available to faculty in PowerPoint form. Slides can be freely added, modified, and deleted to suit student needs. They represent substantial work on the part of the authors; therefore, we request the following.</a:t>
              </a:r>
            </a:p>
            <a:p>
              <a:pPr algn="just"/>
              <a:endParaRPr lang="en-US" sz="400" dirty="0">
                <a:latin typeface="Times New Roman"/>
                <a:cs typeface="Times New Roman"/>
              </a:endParaRPr>
            </a:p>
            <a:p>
              <a:pPr algn="just"/>
              <a:r>
                <a:rPr lang="en-US" sz="1400" dirty="0">
                  <a:latin typeface="Times New Roman"/>
                  <a:cs typeface="Times New Roman"/>
                </a:rPr>
                <a:t>If these slides are used in a class setting or posted on an internal or external www site, please mention the source textbook and note our copyright of this material.</a:t>
              </a:r>
            </a:p>
            <a:p>
              <a:pPr algn="just"/>
              <a:endParaRPr lang="en-US" sz="400" dirty="0">
                <a:latin typeface="Times New Roman"/>
                <a:cs typeface="Times New Roman"/>
              </a:endParaRPr>
            </a:p>
            <a:p>
              <a:pPr algn="just"/>
              <a:r>
                <a:rPr lang="en-US" sz="1400" dirty="0">
                  <a:latin typeface="Times New Roman"/>
                  <a:cs typeface="Times New Roman"/>
                </a:rPr>
                <a:t>All material copyright 2016</a:t>
              </a:r>
            </a:p>
            <a:p>
              <a:pPr algn="just"/>
              <a:r>
                <a:rPr lang="en-US" sz="1400" dirty="0">
                  <a:latin typeface="Times New Roman"/>
                  <a:cs typeface="Times New Roman"/>
                </a:rPr>
                <a:t>Cory Beard and William Stallings, All Rights Reserved</a:t>
              </a:r>
            </a:p>
            <a:p>
              <a:pPr algn="just"/>
              <a:endParaRPr lang="en-US" sz="1200" dirty="0">
                <a:solidFill>
                  <a:schemeClr val="tx1"/>
                </a:solidFill>
                <a:latin typeface="Times New Roman"/>
                <a:cs typeface="Times New Roman"/>
              </a:endParaRPr>
            </a:p>
          </p:txBody>
        </p:sp>
      </p:grpSp>
    </p:spTree>
    <p:extLst>
      <p:ext uri="{BB962C8B-B14F-4D97-AF65-F5344CB8AC3E}">
        <p14:creationId xmlns:p14="http://schemas.microsoft.com/office/powerpoint/2010/main" val="39402950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9455"/>
            <a:ext cx="4946505" cy="2378364"/>
          </a:xfrm>
        </p:spPr>
        <p:txBody>
          <a:bodyPr anchor="ctr"/>
          <a:lstStyle>
            <a:lvl1pPr algn="ctr">
              <a:defRPr sz="4000" b="1" cap="all">
                <a:solidFill>
                  <a:srgbClr val="1E57B6"/>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061276"/>
            <a:ext cx="4946505" cy="3127087"/>
          </a:xfrm>
        </p:spPr>
        <p:txBody>
          <a:bodyPr anchor="t"/>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TRANSMISSION FUNDAMENTALS 2-</a:t>
            </a:r>
            <a:fld id="{2087C72B-B898-BA49-91D7-18739C8DDC39}" type="slidenum">
              <a:rPr lang="en-US" smtClean="0"/>
              <a:pPr/>
              <a:t>‹#›</a:t>
            </a:fld>
            <a:endParaRPr lang="en-US" dirty="0"/>
          </a:p>
        </p:txBody>
      </p:sp>
      <p:pic>
        <p:nvPicPr>
          <p:cNvPr id="5" name="Picture 4" descr="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7296" y="369455"/>
            <a:ext cx="2889504" cy="3775000"/>
          </a:xfrm>
          <a:prstGeom prst="rect">
            <a:avLst/>
          </a:prstGeom>
        </p:spPr>
      </p:pic>
      <p:sp>
        <p:nvSpPr>
          <p:cNvPr id="7" name="TextBox 6"/>
          <p:cNvSpPr txBox="1"/>
          <p:nvPr userDrawn="1"/>
        </p:nvSpPr>
        <p:spPr>
          <a:xfrm>
            <a:off x="2780632" y="508000"/>
            <a:ext cx="1844842" cy="369332"/>
          </a:xfrm>
          <a:prstGeom prst="rect">
            <a:avLst/>
          </a:prstGeom>
          <a:noFill/>
        </p:spPr>
        <p:txBody>
          <a:bodyPr wrap="square" rtlCol="0">
            <a:spAutoFit/>
          </a:bodyPr>
          <a:lstStyle/>
          <a:p>
            <a:r>
              <a:rPr lang="en-US" dirty="0"/>
              <a:t>Ugh</a:t>
            </a:r>
          </a:p>
        </p:txBody>
      </p:sp>
    </p:spTree>
    <p:extLst>
      <p:ext uri="{BB962C8B-B14F-4D97-AF65-F5344CB8AC3E}">
        <p14:creationId xmlns:p14="http://schemas.microsoft.com/office/powerpoint/2010/main" val="394029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r>
              <a:rPr lang="en-US" dirty="0"/>
              <a:t>© 2017 Pearson Education, Ltd., All rights reserved.</a:t>
            </a:r>
          </a:p>
        </p:txBody>
      </p:sp>
      <p:sp>
        <p:nvSpPr>
          <p:cNvPr id="10" name="Slide Number Placeholder 6"/>
          <p:cNvSpPr>
            <a:spLocks noGrp="1"/>
          </p:cNvSpPr>
          <p:nvPr>
            <p:ph type="sldNum" sz="quarter" idx="12"/>
          </p:nvPr>
        </p:nvSpPr>
        <p:spPr/>
        <p:txBody>
          <a:bodyPr/>
          <a:lstStyle>
            <a:lvl1pPr>
              <a:defRPr/>
            </a:lvl1pPr>
          </a:lstStyle>
          <a:p>
            <a:pPr>
              <a:defRPr/>
            </a:pPr>
            <a:fld id="{E0574C6C-B126-C243-AF3A-473490ECF08E}" type="slidenum">
              <a:rPr lang="en-US"/>
              <a:pPr>
                <a:defRPr/>
              </a:pPr>
              <a:t>‹#›</a:t>
            </a:fld>
            <a:endParaRPr lang="en-US" dirty="0"/>
          </a:p>
        </p:txBody>
      </p:sp>
    </p:spTree>
    <p:extLst>
      <p:ext uri="{BB962C8B-B14F-4D97-AF65-F5344CB8AC3E}">
        <p14:creationId xmlns:p14="http://schemas.microsoft.com/office/powerpoint/2010/main" val="2189460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C099A3-C2DD-491C-A81E-0B0D37090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5738"/>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5320D31-6677-4280-88A6-39BB9A906C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950" y="304800"/>
            <a:ext cx="3168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762000" y="3733800"/>
            <a:ext cx="6172200" cy="1371600"/>
          </a:xfrm>
        </p:spPr>
        <p:txBody>
          <a:bodyPr>
            <a:normAutofit/>
          </a:bodyPr>
          <a:lstStyle>
            <a:lvl1pPr marL="0" indent="0" algn="l">
              <a:buNone/>
              <a:defRPr sz="2000" b="1">
                <a:solidFill>
                  <a:srgbClr val="0B233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a:p>
            <a:endParaRPr lang="en-US" dirty="0"/>
          </a:p>
          <a:p>
            <a:endParaRPr lang="en-US" dirty="0"/>
          </a:p>
        </p:txBody>
      </p:sp>
      <p:sp>
        <p:nvSpPr>
          <p:cNvPr id="8" name="Title 7"/>
          <p:cNvSpPr>
            <a:spLocks noGrp="1"/>
          </p:cNvSpPr>
          <p:nvPr>
            <p:ph type="title"/>
          </p:nvPr>
        </p:nvSpPr>
        <p:spPr/>
        <p:txBody>
          <a:bodyPr/>
          <a:lstStyle/>
          <a:p>
            <a:r>
              <a:rPr lang="en-US"/>
              <a:t>Click to edit Master title style</a:t>
            </a:r>
          </a:p>
        </p:txBody>
      </p:sp>
      <p:sp>
        <p:nvSpPr>
          <p:cNvPr id="6" name="Slide Number Placeholder 8">
            <a:extLst>
              <a:ext uri="{FF2B5EF4-FFF2-40B4-BE49-F238E27FC236}">
                <a16:creationId xmlns:a16="http://schemas.microsoft.com/office/drawing/2014/main" id="{AEE711E9-F3D4-40B5-960A-D930E53181AD}"/>
              </a:ext>
            </a:extLst>
          </p:cNvPr>
          <p:cNvSpPr>
            <a:spLocks noGrp="1"/>
          </p:cNvSpPr>
          <p:nvPr>
            <p:ph type="sldNum" sz="quarter" idx="10"/>
          </p:nvPr>
        </p:nvSpPr>
        <p:spPr/>
        <p:txBody>
          <a:bodyPr/>
          <a:lstStyle>
            <a:lvl1pPr>
              <a:defRPr/>
            </a:lvl1pPr>
          </a:lstStyle>
          <a:p>
            <a:pPr>
              <a:defRPr/>
            </a:pPr>
            <a:fld id="{F17886FB-671C-434F-B49C-BA6637AC1D77}" type="slidenum">
              <a:rPr lang="en-US" altLang="en-US"/>
              <a:pPr>
                <a:defRPr/>
              </a:pPr>
              <a:t>‹#›</a:t>
            </a:fld>
            <a:endParaRPr lang="en-US" altLang="en-US" dirty="0"/>
          </a:p>
        </p:txBody>
      </p:sp>
    </p:spTree>
    <p:extLst>
      <p:ext uri="{BB962C8B-B14F-4D97-AF65-F5344CB8AC3E}">
        <p14:creationId xmlns:p14="http://schemas.microsoft.com/office/powerpoint/2010/main" val="301023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E:\My Docs\Pearson_Supplement projects\07-07-2015\9781292108711_Stallings_Beard_Wireless_Communication_Networks_and_Systems\Untitled.jpg"/>
          <p:cNvPicPr>
            <a:picLocks noChangeAspect="1"/>
          </p:cNvPicPr>
          <p:nvPr userDrawn="1"/>
        </p:nvPicPr>
        <p:blipFill rotWithShape="1">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t="28267" b="8822"/>
          <a:stretch/>
        </p:blipFill>
        <p:spPr bwMode="auto">
          <a:xfrm>
            <a:off x="-14" y="15766"/>
            <a:ext cx="9166098" cy="6858000"/>
          </a:xfrm>
          <a:prstGeom prst="rect">
            <a:avLst/>
          </a:prstGeom>
          <a:noFill/>
          <a:ln>
            <a:noFill/>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r>
              <a:rPr lang="en-US"/>
              <a:t>TRANSMISSION FUNDAMENTALS 2-</a:t>
            </a:r>
            <a:fld id="{2087C72B-B898-BA49-91D7-18739C8DDC39}" type="slidenum">
              <a:rPr lang="en-US" smtClean="0"/>
              <a:pPr/>
              <a:t>‹#›</a:t>
            </a:fld>
            <a:endParaRPr lang="en-US" dirty="0"/>
          </a:p>
        </p:txBody>
      </p:sp>
    </p:spTree>
    <p:extLst>
      <p:ext uri="{BB962C8B-B14F-4D97-AF65-F5344CB8AC3E}">
        <p14:creationId xmlns:p14="http://schemas.microsoft.com/office/powerpoint/2010/main" val="911298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701" r:id="rId8"/>
  </p:sldLayoutIdLst>
  <p:hf hdr="0" ftr="0" dt="0"/>
  <p:txStyles>
    <p:title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ECBA9F-2253-4175-9A5D-BE9F2C73C9C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29A12F-3C8F-4ECA-9A3C-5669FFACE9F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BD69C9FB-15D0-4D12-B91E-0E2C85C0A49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9373137-7F5E-4A87-953D-1B7F1AE60788}" type="slidenum">
              <a:rPr lang="en-US" altLang="en-US"/>
              <a:pPr>
                <a:defRPr/>
              </a:pPr>
              <a:t>‹#›</a:t>
            </a:fld>
            <a:endParaRPr lang="en-US" altLang="en-US" dirty="0"/>
          </a:p>
        </p:txBody>
      </p:sp>
    </p:spTree>
    <p:extLst>
      <p:ext uri="{BB962C8B-B14F-4D97-AF65-F5344CB8AC3E}">
        <p14:creationId xmlns:p14="http://schemas.microsoft.com/office/powerpoint/2010/main" val="154676250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6228" y="191846"/>
            <a:ext cx="7111542" cy="1244600"/>
          </a:xfrm>
          <a:prstGeom prst="rect">
            <a:avLst/>
          </a:prstGeom>
        </p:spPr>
        <p:txBody>
          <a:bodyPr wrap="square" lIns="0" tIns="0" rIns="0" bIns="0">
            <a:spAutoFit/>
          </a:bodyPr>
          <a:lstStyle>
            <a:lvl1pPr>
              <a:defRPr sz="3600" b="0" i="0">
                <a:solidFill>
                  <a:srgbClr val="548ED4"/>
                </a:solidFill>
                <a:latin typeface="Calibri"/>
                <a:cs typeface="Calibri"/>
              </a:defRPr>
            </a:lvl1pPr>
          </a:lstStyle>
          <a:p>
            <a:endParaRPr/>
          </a:p>
        </p:txBody>
      </p:sp>
      <p:sp>
        <p:nvSpPr>
          <p:cNvPr id="3" name="Holder 3"/>
          <p:cNvSpPr>
            <a:spLocks noGrp="1"/>
          </p:cNvSpPr>
          <p:nvPr>
            <p:ph type="body" idx="1"/>
          </p:nvPr>
        </p:nvSpPr>
        <p:spPr>
          <a:xfrm>
            <a:off x="535940" y="1526870"/>
            <a:ext cx="4465955" cy="2070735"/>
          </a:xfrm>
          <a:prstGeom prst="rect">
            <a:avLst/>
          </a:prstGeom>
        </p:spPr>
        <p:txBody>
          <a:bodyPr wrap="square" lIns="0" tIns="0" rIns="0" bIns="0">
            <a:spAutoFit/>
          </a:bodyPr>
          <a:lstStyle>
            <a:lvl1pPr>
              <a:defRPr sz="3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9916513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7574" y="582548"/>
            <a:ext cx="438443" cy="238760"/>
          </a:xfrm>
          <a:custGeom>
            <a:avLst/>
            <a:gdLst/>
            <a:ahLst/>
            <a:cxnLst/>
            <a:rect l="l" t="t" r="r" b="b"/>
            <a:pathLst>
              <a:path w="237490" h="119379">
                <a:moveTo>
                  <a:pt x="237324" y="0"/>
                </a:moveTo>
                <a:lnTo>
                  <a:pt x="0" y="0"/>
                </a:lnTo>
                <a:lnTo>
                  <a:pt x="0" y="119062"/>
                </a:lnTo>
                <a:lnTo>
                  <a:pt x="237324" y="119062"/>
                </a:lnTo>
                <a:lnTo>
                  <a:pt x="237324" y="0"/>
                </a:lnTo>
                <a:close/>
              </a:path>
            </a:pathLst>
          </a:custGeom>
          <a:solidFill>
            <a:srgbClr val="FFCF00"/>
          </a:solidFill>
        </p:spPr>
        <p:txBody>
          <a:bodyPr wrap="square" lIns="0" tIns="0" rIns="0" bIns="0" rtlCol="0"/>
          <a:lstStyle/>
          <a:p>
            <a:endParaRPr sz="3323"/>
          </a:p>
        </p:txBody>
      </p:sp>
      <p:sp>
        <p:nvSpPr>
          <p:cNvPr id="2" name="Holder 2"/>
          <p:cNvSpPr>
            <a:spLocks noGrp="1"/>
          </p:cNvSpPr>
          <p:nvPr>
            <p:ph type="title"/>
          </p:nvPr>
        </p:nvSpPr>
        <p:spPr>
          <a:xfrm>
            <a:off x="1783550" y="1423061"/>
            <a:ext cx="5576900" cy="276999"/>
          </a:xfrm>
          <a:prstGeom prst="rect">
            <a:avLst/>
          </a:prstGeom>
        </p:spPr>
        <p:txBody>
          <a:bodyPr wrap="square" lIns="0" tIns="0" rIns="0" bIns="0">
            <a:spAutoFit/>
          </a:bodyPr>
          <a:lstStyle>
            <a:lvl1pPr>
              <a:defRPr sz="1800" b="0" i="0">
                <a:solidFill>
                  <a:srgbClr val="333399"/>
                </a:solidFill>
                <a:latin typeface="Arial"/>
                <a:cs typeface="Arial"/>
              </a:defRPr>
            </a:lvl1pPr>
          </a:lstStyle>
          <a:p>
            <a:endParaRPr/>
          </a:p>
        </p:txBody>
      </p:sp>
      <p:sp>
        <p:nvSpPr>
          <p:cNvPr id="3" name="Holder 3"/>
          <p:cNvSpPr>
            <a:spLocks noGrp="1"/>
          </p:cNvSpPr>
          <p:nvPr>
            <p:ph type="body" idx="1"/>
          </p:nvPr>
        </p:nvSpPr>
        <p:spPr>
          <a:xfrm>
            <a:off x="61521" y="2919476"/>
            <a:ext cx="902095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11/13/2023</a:t>
            </a:fld>
            <a:endParaRPr lang="en-US"/>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407565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a:defRPr>
          <a:latin typeface="+mj-lt"/>
          <a:ea typeface="+mj-ea"/>
          <a:cs typeface="+mj-cs"/>
        </a:defRPr>
      </a:lvl1pPr>
    </p:titleStyle>
    <p:bodyStyle>
      <a:lvl1pPr marL="0">
        <a:defRPr>
          <a:latin typeface="+mn-lt"/>
          <a:ea typeface="+mn-ea"/>
          <a:cs typeface="+mn-cs"/>
        </a:defRPr>
      </a:lvl1pPr>
      <a:lvl2pPr marL="844083">
        <a:defRPr>
          <a:latin typeface="+mn-lt"/>
          <a:ea typeface="+mn-ea"/>
          <a:cs typeface="+mn-cs"/>
        </a:defRPr>
      </a:lvl2pPr>
      <a:lvl3pPr marL="1688165">
        <a:defRPr>
          <a:latin typeface="+mn-lt"/>
          <a:ea typeface="+mn-ea"/>
          <a:cs typeface="+mn-cs"/>
        </a:defRPr>
      </a:lvl3pPr>
      <a:lvl4pPr marL="2532248">
        <a:defRPr>
          <a:latin typeface="+mn-lt"/>
          <a:ea typeface="+mn-ea"/>
          <a:cs typeface="+mn-cs"/>
        </a:defRPr>
      </a:lvl4pPr>
      <a:lvl5pPr marL="3376331">
        <a:defRPr>
          <a:latin typeface="+mn-lt"/>
          <a:ea typeface="+mn-ea"/>
          <a:cs typeface="+mn-cs"/>
        </a:defRPr>
      </a:lvl5pPr>
      <a:lvl6pPr marL="4220413">
        <a:defRPr>
          <a:latin typeface="+mn-lt"/>
          <a:ea typeface="+mn-ea"/>
          <a:cs typeface="+mn-cs"/>
        </a:defRPr>
      </a:lvl6pPr>
      <a:lvl7pPr marL="5064496">
        <a:defRPr>
          <a:latin typeface="+mn-lt"/>
          <a:ea typeface="+mn-ea"/>
          <a:cs typeface="+mn-cs"/>
        </a:defRPr>
      </a:lvl7pPr>
      <a:lvl8pPr marL="5908578">
        <a:defRPr>
          <a:latin typeface="+mn-lt"/>
          <a:ea typeface="+mn-ea"/>
          <a:cs typeface="+mn-cs"/>
        </a:defRPr>
      </a:lvl8pPr>
      <a:lvl9pPr marL="6752661">
        <a:defRPr>
          <a:latin typeface="+mn-lt"/>
          <a:ea typeface="+mn-ea"/>
          <a:cs typeface="+mn-cs"/>
        </a:defRPr>
      </a:lvl9pPr>
    </p:bodyStyle>
    <p:otherStyle>
      <a:lvl1pPr marL="0">
        <a:defRPr>
          <a:latin typeface="+mn-lt"/>
          <a:ea typeface="+mn-ea"/>
          <a:cs typeface="+mn-cs"/>
        </a:defRPr>
      </a:lvl1pPr>
      <a:lvl2pPr marL="844083">
        <a:defRPr>
          <a:latin typeface="+mn-lt"/>
          <a:ea typeface="+mn-ea"/>
          <a:cs typeface="+mn-cs"/>
        </a:defRPr>
      </a:lvl2pPr>
      <a:lvl3pPr marL="1688165">
        <a:defRPr>
          <a:latin typeface="+mn-lt"/>
          <a:ea typeface="+mn-ea"/>
          <a:cs typeface="+mn-cs"/>
        </a:defRPr>
      </a:lvl3pPr>
      <a:lvl4pPr marL="2532248">
        <a:defRPr>
          <a:latin typeface="+mn-lt"/>
          <a:ea typeface="+mn-ea"/>
          <a:cs typeface="+mn-cs"/>
        </a:defRPr>
      </a:lvl4pPr>
      <a:lvl5pPr marL="3376331">
        <a:defRPr>
          <a:latin typeface="+mn-lt"/>
          <a:ea typeface="+mn-ea"/>
          <a:cs typeface="+mn-cs"/>
        </a:defRPr>
      </a:lvl5pPr>
      <a:lvl6pPr marL="4220413">
        <a:defRPr>
          <a:latin typeface="+mn-lt"/>
          <a:ea typeface="+mn-ea"/>
          <a:cs typeface="+mn-cs"/>
        </a:defRPr>
      </a:lvl6pPr>
      <a:lvl7pPr marL="5064496">
        <a:defRPr>
          <a:latin typeface="+mn-lt"/>
          <a:ea typeface="+mn-ea"/>
          <a:cs typeface="+mn-cs"/>
        </a:defRPr>
      </a:lvl7pPr>
      <a:lvl8pPr marL="5908578">
        <a:defRPr>
          <a:latin typeface="+mn-lt"/>
          <a:ea typeface="+mn-ea"/>
          <a:cs typeface="+mn-cs"/>
        </a:defRPr>
      </a:lvl8pPr>
      <a:lvl9pPr marL="675266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hyperlink" Target="http://goo.gl/mP7X63"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27.tif"/><Relationship Id="rId4" Type="http://schemas.openxmlformats.org/officeDocument/2006/relationships/image" Target="../media/image126.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goo.gl/KIL6Ug"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31.tif"/><Relationship Id="rId4" Type="http://schemas.openxmlformats.org/officeDocument/2006/relationships/image" Target="../media/image130.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2.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3.wm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5.wmf"/><Relationship Id="rId5" Type="http://schemas.openxmlformats.org/officeDocument/2006/relationships/oleObject" Target="../embeddings/oleObject4.bin"/><Relationship Id="rId4" Type="http://schemas.openxmlformats.org/officeDocument/2006/relationships/image" Target="../media/image134.wmf"/></Relationships>
</file>

<file path=ppt/slides/_rels/slide111.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jpg"/><Relationship Id="rId2" Type="http://schemas.openxmlformats.org/officeDocument/2006/relationships/image" Target="../media/image33.png"/><Relationship Id="rId1" Type="http://schemas.openxmlformats.org/officeDocument/2006/relationships/slideLayout" Target="../slideLayouts/slideLayout26.xml"/><Relationship Id="rId6" Type="http://schemas.openxmlformats.org/officeDocument/2006/relationships/image" Target="../media/image35.jp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28.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5.png"/><Relationship Id="rId7" Type="http://schemas.openxmlformats.org/officeDocument/2006/relationships/image" Target="../media/image47.jpg"/><Relationship Id="rId2" Type="http://schemas.openxmlformats.org/officeDocument/2006/relationships/image" Target="../media/image44.png"/><Relationship Id="rId1" Type="http://schemas.openxmlformats.org/officeDocument/2006/relationships/slideLayout" Target="../slideLayouts/slideLayout26.xml"/><Relationship Id="rId6" Type="http://schemas.openxmlformats.org/officeDocument/2006/relationships/image" Target="../media/image46.jp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2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jp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58.jpg"/><Relationship Id="rId5" Type="http://schemas.openxmlformats.org/officeDocument/2006/relationships/image" Target="../media/image28.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2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9.png"/><Relationship Id="rId1" Type="http://schemas.openxmlformats.org/officeDocument/2006/relationships/slideLayout" Target="../slideLayouts/slideLayout29.xml"/><Relationship Id="rId6" Type="http://schemas.openxmlformats.org/officeDocument/2006/relationships/image" Target="../media/image66.jpg"/><Relationship Id="rId5" Type="http://schemas.openxmlformats.org/officeDocument/2006/relationships/image" Target="../media/image28.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9.jp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1.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2.png"/><Relationship Id="rId1" Type="http://schemas.openxmlformats.org/officeDocument/2006/relationships/slideLayout" Target="../slideLayouts/slideLayout26.xml"/><Relationship Id="rId6" Type="http://schemas.openxmlformats.org/officeDocument/2006/relationships/image" Target="../media/image73.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2.png"/><Relationship Id="rId1" Type="http://schemas.openxmlformats.org/officeDocument/2006/relationships/slideLayout" Target="../slideLayouts/slideLayout26.xml"/><Relationship Id="rId6" Type="http://schemas.openxmlformats.org/officeDocument/2006/relationships/image" Target="../media/image75.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7.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76.png"/><Relationship Id="rId5" Type="http://schemas.openxmlformats.org/officeDocument/2006/relationships/image" Target="../media/image28.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4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28.png"/><Relationship Id="rId10" Type="http://schemas.openxmlformats.org/officeDocument/2006/relationships/image" Target="../media/image83.png"/><Relationship Id="rId4" Type="http://schemas.openxmlformats.org/officeDocument/2006/relationships/image" Target="../media/image27.pn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90.jpg"/><Relationship Id="rId5" Type="http://schemas.openxmlformats.org/officeDocument/2006/relationships/image" Target="../media/image28.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28.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28.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2.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3.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28.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hyperlink" Target="http://goo.gl/lmutzD"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11.tif"/><Relationship Id="rId4" Type="http://schemas.openxmlformats.org/officeDocument/2006/relationships/image" Target="../media/image11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goo.gl/ueXU5l"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5.tif"/><Relationship Id="rId4" Type="http://schemas.openxmlformats.org/officeDocument/2006/relationships/image" Target="../media/image114.emf"/></Relationships>
</file>

<file path=ppt/slides/_rels/slide77.xml.rels><?xml version="1.0" encoding="UTF-8" standalone="yes"?>
<Relationships xmlns="http://schemas.openxmlformats.org/package/2006/relationships"><Relationship Id="rId3" Type="http://schemas.openxmlformats.org/officeDocument/2006/relationships/hyperlink" Target="http://goo.gl/ueXU5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tif"/><Relationship Id="rId4" Type="http://schemas.openxmlformats.org/officeDocument/2006/relationships/image" Target="../media/image114.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goo.gl/ae2drQ"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19.tif"/><Relationship Id="rId4" Type="http://schemas.openxmlformats.org/officeDocument/2006/relationships/image" Target="../media/image118.emf"/></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goo.gl/bxQfSt"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22.tif"/><Relationship Id="rId4" Type="http://schemas.openxmlformats.org/officeDocument/2006/relationships/image" Target="../media/image121.emf"/></Relationships>
</file>

<file path=ppt/slides/_rels/slide87.xml.rels><?xml version="1.0" encoding="UTF-8" standalone="yes"?>
<Relationships xmlns="http://schemas.openxmlformats.org/package/2006/relationships"><Relationship Id="rId3" Type="http://schemas.openxmlformats.org/officeDocument/2006/relationships/hyperlink" Target="http://goo.gl/lmutz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88.xml.rels><?xml version="1.0" encoding="UTF-8" standalone="yes"?>
<Relationships xmlns="http://schemas.openxmlformats.org/package/2006/relationships"><Relationship Id="rId3" Type="http://schemas.openxmlformats.org/officeDocument/2006/relationships/hyperlink" Target="http://goo.gl/bxQfS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22.tif"/><Relationship Id="rId4" Type="http://schemas.openxmlformats.org/officeDocument/2006/relationships/image" Target="../media/image121.emf"/></Relationships>
</file>

<file path=ppt/slides/_rels/slide89.xml.rels><?xml version="1.0" encoding="UTF-8" standalone="yes"?>
<Relationships xmlns="http://schemas.openxmlformats.org/package/2006/relationships"><Relationship Id="rId3" Type="http://schemas.openxmlformats.org/officeDocument/2006/relationships/hyperlink" Target="http://goo.gl/bxQfSt"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tif"/><Relationship Id="rId4" Type="http://schemas.openxmlformats.org/officeDocument/2006/relationships/image" Target="../media/image121.emf"/></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goo.gl/bxQfS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1.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goo.gl/mP7X63"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27.tif"/><Relationship Id="rId4" Type="http://schemas.openxmlformats.org/officeDocument/2006/relationships/image" Target="../media/image126.emf"/></Relationships>
</file>

<file path=ppt/slides/_rels/slide99.xml.rels><?xml version="1.0" encoding="UTF-8" standalone="yes"?>
<Relationships xmlns="http://schemas.openxmlformats.org/package/2006/relationships"><Relationship Id="rId3" Type="http://schemas.openxmlformats.org/officeDocument/2006/relationships/hyperlink" Target="http://goo.gl/nI6STE"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29.tif"/><Relationship Id="rId4" Type="http://schemas.openxmlformats.org/officeDocument/2006/relationships/image" Target="../media/image1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B0750A3-AFC9-444E-B26F-F79E66792A1C}"/>
              </a:ext>
            </a:extLst>
          </p:cNvPr>
          <p:cNvSpPr>
            <a:spLocks noGrp="1"/>
          </p:cNvSpPr>
          <p:nvPr>
            <p:ph type="ctrTitle"/>
          </p:nvPr>
        </p:nvSpPr>
        <p:spPr>
          <a:xfrm>
            <a:off x="630238" y="2282825"/>
            <a:ext cx="6470650" cy="714375"/>
          </a:xfrm>
        </p:spPr>
        <p:txBody>
          <a:bodyPr/>
          <a:lstStyle/>
          <a:p>
            <a:pPr algn="l" eaLnBrk="1" hangingPunct="1"/>
            <a:r>
              <a:rPr lang="en-MY" altLang="en-US" sz="3000" b="1" dirty="0">
                <a:solidFill>
                  <a:srgbClr val="87A933"/>
                </a:solidFill>
              </a:rPr>
              <a:t>CPE413 </a:t>
            </a:r>
            <a:r>
              <a:rPr lang="tr-TR" altLang="en-US" sz="3000" b="1" dirty="0">
                <a:solidFill>
                  <a:srgbClr val="87A933"/>
                </a:solidFill>
              </a:rPr>
              <a:t>Kablosuz Ağlar</a:t>
            </a:r>
            <a:endParaRPr lang="en-US" altLang="en-US" sz="3000" b="1" dirty="0">
              <a:solidFill>
                <a:srgbClr val="87A933"/>
              </a:solidFill>
            </a:endParaRPr>
          </a:p>
        </p:txBody>
      </p:sp>
      <p:sp>
        <p:nvSpPr>
          <p:cNvPr id="7171" name="Subtitle 2">
            <a:extLst>
              <a:ext uri="{FF2B5EF4-FFF2-40B4-BE49-F238E27FC236}">
                <a16:creationId xmlns:a16="http://schemas.microsoft.com/office/drawing/2014/main" id="{24AA9067-5A8C-48E5-A851-DA5A1C04FD5F}"/>
              </a:ext>
            </a:extLst>
          </p:cNvPr>
          <p:cNvSpPr>
            <a:spLocks noGrp="1"/>
          </p:cNvSpPr>
          <p:nvPr>
            <p:ph type="subTitle" idx="1"/>
          </p:nvPr>
        </p:nvSpPr>
        <p:spPr>
          <a:xfrm>
            <a:off x="838200" y="4760913"/>
            <a:ext cx="6400800" cy="954087"/>
          </a:xfrm>
        </p:spPr>
        <p:txBody>
          <a:bodyPr/>
          <a:lstStyle/>
          <a:p>
            <a:pPr eaLnBrk="1" hangingPunct="1"/>
            <a:r>
              <a:rPr lang="tr-TR" altLang="en-US" sz="2400" dirty="0"/>
              <a:t>Dr. Sait DEMİR</a:t>
            </a:r>
            <a:endParaRPr lang="en-US" altLang="en-US" sz="2400" dirty="0"/>
          </a:p>
          <a:p>
            <a:pPr eaLnBrk="1" hangingPunct="1"/>
            <a:r>
              <a:rPr lang="tr-TR" altLang="en-US" sz="1800" b="0" dirty="0" err="1"/>
              <a:t>saitdemir</a:t>
            </a:r>
            <a:r>
              <a:rPr lang="en-US" altLang="en-US" sz="1800" b="0" dirty="0"/>
              <a:t>@karabuk.edu.tr</a:t>
            </a:r>
          </a:p>
          <a:p>
            <a:pPr eaLnBrk="1" hangingPunct="1"/>
            <a:endParaRPr lang="en-US" altLang="en-US" dirty="0"/>
          </a:p>
        </p:txBody>
      </p:sp>
      <p:sp>
        <p:nvSpPr>
          <p:cNvPr id="7172" name="Slide Number Placeholder 6">
            <a:extLst>
              <a:ext uri="{FF2B5EF4-FFF2-40B4-BE49-F238E27FC236}">
                <a16:creationId xmlns:a16="http://schemas.microsoft.com/office/drawing/2014/main" id="{AE087884-4BF6-4904-8A52-B4EA9A2FC31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33C89-46B6-4E06-9ED0-71F72617EB16}" type="slidenum">
              <a:rPr lang="en-US" altLang="en-US" sz="1200" smtClean="0">
                <a:solidFill>
                  <a:srgbClr val="898989"/>
                </a:solidFill>
              </a:rPr>
              <a:pPr>
                <a:spcBef>
                  <a:spcPct val="0"/>
                </a:spcBef>
                <a:buFontTx/>
                <a:buNone/>
              </a:pPr>
              <a:t>1</a:t>
            </a:fld>
            <a:endParaRPr lang="en-US" altLang="en-US" sz="1200">
              <a:solidFill>
                <a:srgbClr val="898989"/>
              </a:solidFill>
            </a:endParaRPr>
          </a:p>
        </p:txBody>
      </p:sp>
      <p:sp>
        <p:nvSpPr>
          <p:cNvPr id="7173" name="Rectangle 8">
            <a:extLst>
              <a:ext uri="{FF2B5EF4-FFF2-40B4-BE49-F238E27FC236}">
                <a16:creationId xmlns:a16="http://schemas.microsoft.com/office/drawing/2014/main" id="{92AD8F95-142A-42D7-80E1-8C9359607488}"/>
              </a:ext>
            </a:extLst>
          </p:cNvPr>
          <p:cNvSpPr>
            <a:spLocks noChangeArrowheads="1"/>
          </p:cNvSpPr>
          <p:nvPr/>
        </p:nvSpPr>
        <p:spPr bwMode="auto">
          <a:xfrm>
            <a:off x="6911975" y="5710238"/>
            <a:ext cx="1004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en-US" altLang="en-US" sz="1400" dirty="0"/>
            </a:br>
            <a:r>
              <a:rPr lang="tr-TR" altLang="en-US" sz="1400" dirty="0"/>
              <a:t>19.10.2021</a:t>
            </a:r>
            <a:endParaRPr lang="en-US" altLang="en-US" sz="1400" dirty="0"/>
          </a:p>
        </p:txBody>
      </p:sp>
      <p:sp>
        <p:nvSpPr>
          <p:cNvPr id="7174" name="Rectangle 2">
            <a:extLst>
              <a:ext uri="{FF2B5EF4-FFF2-40B4-BE49-F238E27FC236}">
                <a16:creationId xmlns:a16="http://schemas.microsoft.com/office/drawing/2014/main" id="{64C740D6-2E2A-4B26-AA07-3CDCF92DB9F7}"/>
              </a:ext>
            </a:extLst>
          </p:cNvPr>
          <p:cNvSpPr>
            <a:spLocks noChangeArrowheads="1"/>
          </p:cNvSpPr>
          <p:nvPr/>
        </p:nvSpPr>
        <p:spPr bwMode="auto">
          <a:xfrm>
            <a:off x="630238" y="2887663"/>
            <a:ext cx="5943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tr-TR" altLang="en-US" sz="2800" b="1" dirty="0"/>
              <a:t>Bilgisayar Mühendisliği Bölümü</a:t>
            </a:r>
            <a:r>
              <a:rPr lang="en-MY" altLang="en-US" sz="2800" b="1" dirty="0"/>
              <a:t>, </a:t>
            </a:r>
            <a:br>
              <a:rPr lang="en-MY" altLang="en-US" sz="2800" b="1" dirty="0"/>
            </a:br>
            <a:r>
              <a:rPr lang="tr-TR" altLang="en-US" sz="2800" b="1" dirty="0"/>
              <a:t>Mühendislik Fakültesi</a:t>
            </a:r>
            <a:endParaRPr lang="en-MY" altLang="en-US"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7858" y="395350"/>
            <a:ext cx="7921257" cy="1243289"/>
          </a:xfrm>
          <a:prstGeom prst="rect">
            <a:avLst/>
          </a:prstGeom>
        </p:spPr>
        <p:txBody>
          <a:bodyPr vert="horz" wrap="square" lIns="0" tIns="12065" rIns="0" bIns="0" rtlCol="0">
            <a:spAutoFit/>
          </a:bodyPr>
          <a:lstStyle/>
          <a:p>
            <a:pPr marL="12700">
              <a:lnSpc>
                <a:spcPct val="100000"/>
              </a:lnSpc>
              <a:spcBef>
                <a:spcPts val="95"/>
              </a:spcBef>
            </a:pPr>
            <a:r>
              <a:rPr lang="en-US" sz="4000" spc="-10" dirty="0"/>
              <a:t>Propagation Characteristics of Radio Waves</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4139290069"/>
              </p:ext>
            </p:extLst>
          </p:nvPr>
        </p:nvGraphicFramePr>
        <p:xfrm>
          <a:off x="493687" y="1903729"/>
          <a:ext cx="8229600" cy="4018927"/>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622300">
                <a:tc>
                  <a:txBody>
                    <a:bodyPr/>
                    <a:lstStyle/>
                    <a:p>
                      <a:pPr marL="91440">
                        <a:lnSpc>
                          <a:spcPct val="100000"/>
                        </a:lnSpc>
                        <a:spcBef>
                          <a:spcPts val="1255"/>
                        </a:spcBef>
                      </a:pPr>
                      <a:r>
                        <a:rPr lang="en-US" sz="1800" b="1" spc="-10" dirty="0">
                          <a:latin typeface="+mn-lt"/>
                          <a:cs typeface="Calibri"/>
                        </a:rPr>
                        <a:t>Frequency range</a:t>
                      </a:r>
                      <a:endParaRPr sz="1800" dirty="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55"/>
                        </a:spcBef>
                      </a:pPr>
                      <a:r>
                        <a:rPr lang="en-US" sz="1800" b="1" spc="-10" dirty="0">
                          <a:latin typeface="+mn-lt"/>
                          <a:cs typeface="Calibri"/>
                        </a:rPr>
                        <a:t>Frequency Band</a:t>
                      </a:r>
                      <a:endParaRPr sz="1800" dirty="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55"/>
                        </a:spcBef>
                      </a:pPr>
                      <a:r>
                        <a:rPr lang="en-US" sz="1800" b="1" spc="-25" dirty="0">
                          <a:latin typeface="+mn-lt"/>
                          <a:cs typeface="Calibri"/>
                        </a:rPr>
                        <a:t>Propagation Characteristics</a:t>
                      </a:r>
                      <a:endParaRPr sz="1800" dirty="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40080">
                <a:tc>
                  <a:txBody>
                    <a:bodyPr/>
                    <a:lstStyle/>
                    <a:p>
                      <a:pPr marL="91440">
                        <a:lnSpc>
                          <a:spcPct val="100000"/>
                        </a:lnSpc>
                        <a:spcBef>
                          <a:spcPts val="1325"/>
                        </a:spcBef>
                      </a:pPr>
                      <a:r>
                        <a:rPr lang="en-US" sz="1800" spc="-5" dirty="0">
                          <a:latin typeface="+mn-lt"/>
                          <a:cs typeface="Calibri"/>
                        </a:rPr>
                        <a:t>Low</a:t>
                      </a:r>
                      <a:endParaRPr sz="1800" dirty="0">
                        <a:latin typeface="Calibri"/>
                        <a:cs typeface="Calibri"/>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325"/>
                        </a:spcBef>
                      </a:pPr>
                      <a:r>
                        <a:rPr sz="1800" dirty="0">
                          <a:latin typeface="Calibri"/>
                          <a:cs typeface="Calibri"/>
                        </a:rPr>
                        <a:t>300</a:t>
                      </a:r>
                      <a:r>
                        <a:rPr sz="1800" spc="-40" dirty="0">
                          <a:latin typeface="Calibri"/>
                          <a:cs typeface="Calibri"/>
                        </a:rPr>
                        <a:t> </a:t>
                      </a:r>
                      <a:r>
                        <a:rPr sz="1800" spc="-5" dirty="0">
                          <a:latin typeface="Calibri"/>
                          <a:cs typeface="Calibri"/>
                        </a:rPr>
                        <a:t>KHz</a:t>
                      </a:r>
                      <a:endParaRPr sz="1800" dirty="0">
                        <a:latin typeface="Calibri"/>
                        <a:cs typeface="Calibri"/>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lang="en-US" dirty="0"/>
                        <a:t>Because they are broken by the curvature of the earth, they spread closely</a:t>
                      </a:r>
                      <a:r>
                        <a:rPr sz="1800" spc="-25" dirty="0">
                          <a:latin typeface="Calibri"/>
                          <a:cs typeface="Calibri"/>
                        </a:rPr>
                        <a:t>.</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22300">
                <a:tc>
                  <a:txBody>
                    <a:bodyPr/>
                    <a:lstStyle/>
                    <a:p>
                      <a:pPr marL="91440">
                        <a:lnSpc>
                          <a:spcPct val="100000"/>
                        </a:lnSpc>
                        <a:spcBef>
                          <a:spcPts val="1255"/>
                        </a:spcBef>
                      </a:pPr>
                      <a:r>
                        <a:rPr lang="en-US" sz="1800" spc="-20" dirty="0">
                          <a:latin typeface="Calibri"/>
                          <a:cs typeface="Calibri"/>
                        </a:rPr>
                        <a:t>High</a:t>
                      </a:r>
                      <a:endParaRPr sz="1800" dirty="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55"/>
                        </a:spcBef>
                      </a:pPr>
                      <a:r>
                        <a:rPr sz="1800" dirty="0">
                          <a:latin typeface="Calibri"/>
                          <a:cs typeface="Calibri"/>
                        </a:rPr>
                        <a:t>1</a:t>
                      </a:r>
                      <a:r>
                        <a:rPr sz="1800" spc="-40" dirty="0">
                          <a:latin typeface="Calibri"/>
                          <a:cs typeface="Calibri"/>
                        </a:rPr>
                        <a:t> </a:t>
                      </a:r>
                      <a:r>
                        <a:rPr sz="1800" spc="-10" dirty="0">
                          <a:latin typeface="Calibri"/>
                          <a:cs typeface="Calibri"/>
                        </a:rPr>
                        <a:t>MHz</a:t>
                      </a:r>
                      <a:endParaRPr sz="180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55"/>
                        </a:spcBef>
                      </a:pPr>
                      <a:r>
                        <a:rPr lang="en-US" dirty="0"/>
                        <a:t>They do not spread close to the ground</a:t>
                      </a:r>
                      <a:r>
                        <a:rPr sz="1800" spc="-20" dirty="0">
                          <a:latin typeface="Calibri"/>
                          <a:cs typeface="Calibri"/>
                        </a:rPr>
                        <a:t>.</a:t>
                      </a:r>
                      <a:endParaRPr sz="1800" dirty="0">
                        <a:latin typeface="Calibri"/>
                        <a:cs typeface="Calibr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40079">
                <a:tc>
                  <a:txBody>
                    <a:bodyPr/>
                    <a:lstStyle/>
                    <a:p>
                      <a:pPr marL="91440">
                        <a:lnSpc>
                          <a:spcPct val="100000"/>
                        </a:lnSpc>
                        <a:spcBef>
                          <a:spcPts val="1325"/>
                        </a:spcBef>
                      </a:pPr>
                      <a:r>
                        <a:rPr lang="en-US" dirty="0"/>
                        <a:t>Short-wave</a:t>
                      </a:r>
                      <a:endParaRPr sz="1800" dirty="0">
                        <a:latin typeface="Calibri"/>
                        <a:cs typeface="Calibri"/>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325"/>
                        </a:spcBef>
                      </a:pPr>
                      <a:r>
                        <a:rPr sz="1800" dirty="0">
                          <a:latin typeface="Calibri"/>
                          <a:cs typeface="Calibri"/>
                        </a:rPr>
                        <a:t>3</a:t>
                      </a:r>
                      <a:r>
                        <a:rPr sz="1800" spc="-2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30</a:t>
                      </a:r>
                      <a:r>
                        <a:rPr sz="1800" spc="-20" dirty="0">
                          <a:latin typeface="Calibri"/>
                          <a:cs typeface="Calibri"/>
                        </a:rPr>
                        <a:t> </a:t>
                      </a:r>
                      <a:r>
                        <a:rPr sz="1800" spc="-5" dirty="0">
                          <a:latin typeface="Calibri"/>
                          <a:cs typeface="Calibri"/>
                        </a:rPr>
                        <a:t>MHz</a:t>
                      </a:r>
                      <a:endParaRPr sz="1800">
                        <a:latin typeface="Calibri"/>
                        <a:cs typeface="Calibri"/>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307975">
                        <a:lnSpc>
                          <a:spcPct val="100000"/>
                        </a:lnSpc>
                        <a:spcBef>
                          <a:spcPts val="245"/>
                        </a:spcBef>
                      </a:pPr>
                      <a:r>
                        <a:rPr lang="en-US" dirty="0"/>
                        <a:t>They are reflected back to the earth from the ionosphere and can travel long distances.</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40080">
                <a:tc>
                  <a:txBody>
                    <a:bodyPr/>
                    <a:lstStyle/>
                    <a:p>
                      <a:pPr marL="91440">
                        <a:lnSpc>
                          <a:spcPct val="100000"/>
                        </a:lnSpc>
                        <a:spcBef>
                          <a:spcPts val="1330"/>
                        </a:spcBef>
                      </a:pPr>
                      <a:r>
                        <a:rPr lang="en-US" dirty="0"/>
                        <a:t>very high</a:t>
                      </a:r>
                      <a:endParaRPr sz="1800" dirty="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330"/>
                        </a:spcBef>
                      </a:pPr>
                      <a:r>
                        <a:rPr sz="1800" spc="-5" dirty="0">
                          <a:latin typeface="Calibri"/>
                          <a:cs typeface="Calibri"/>
                        </a:rPr>
                        <a:t>100</a:t>
                      </a:r>
                      <a:r>
                        <a:rPr sz="1800" spc="-40" dirty="0">
                          <a:latin typeface="Calibri"/>
                          <a:cs typeface="Calibri"/>
                        </a:rPr>
                        <a:t> </a:t>
                      </a:r>
                      <a:r>
                        <a:rPr sz="1800" spc="-5" dirty="0">
                          <a:latin typeface="Calibri"/>
                          <a:cs typeface="Calibri"/>
                        </a:rPr>
                        <a:t>MHz</a:t>
                      </a:r>
                      <a:endParaRPr sz="180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405765">
                        <a:lnSpc>
                          <a:spcPct val="100000"/>
                        </a:lnSpc>
                        <a:spcBef>
                          <a:spcPts val="250"/>
                        </a:spcBef>
                      </a:pPr>
                      <a:r>
                        <a:rPr lang="en-US" dirty="0"/>
                        <a:t>Can spread in the visible area, can also cross the horizon</a:t>
                      </a:r>
                      <a:endParaRPr sz="1800" dirty="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40092">
                <a:tc>
                  <a:txBody>
                    <a:bodyPr/>
                    <a:lstStyle/>
                    <a:p>
                      <a:pPr marL="91440">
                        <a:lnSpc>
                          <a:spcPct val="100000"/>
                        </a:lnSpc>
                        <a:spcBef>
                          <a:spcPts val="1330"/>
                        </a:spcBef>
                      </a:pPr>
                      <a:r>
                        <a:rPr lang="en-US" dirty="0"/>
                        <a:t>extremely high</a:t>
                      </a:r>
                      <a:endParaRPr sz="1800" dirty="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330"/>
                        </a:spcBef>
                      </a:pPr>
                      <a:r>
                        <a:rPr sz="1800" dirty="0">
                          <a:latin typeface="Calibri"/>
                          <a:cs typeface="Calibri"/>
                        </a:rPr>
                        <a:t>1</a:t>
                      </a:r>
                      <a:r>
                        <a:rPr sz="1800" spc="-45" dirty="0">
                          <a:latin typeface="Calibri"/>
                          <a:cs typeface="Calibri"/>
                        </a:rPr>
                        <a:t> </a:t>
                      </a:r>
                      <a:r>
                        <a:rPr sz="1800" dirty="0">
                          <a:latin typeface="Calibri"/>
                          <a:cs typeface="Calibri"/>
                        </a:rPr>
                        <a:t>GHz</a:t>
                      </a:r>
                      <a:endParaRPr sz="180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lang="en-US" dirty="0"/>
                        <a:t>It can spread in the visible area and extend beyond the horizon. can pass</a:t>
                      </a:r>
                      <a:endParaRPr sz="1800" dirty="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2.8 Digital Signaling of Analog and Digital Data </a:t>
            </a:r>
          </a:p>
        </p:txBody>
      </p:sp>
      <p:pic>
        <p:nvPicPr>
          <p:cNvPr id="7" name="Picture Placeholder 6" descr="Ch02fig08.eps">
            <a:hlinkClick r:id="rId3"/>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39542" t="49655" r="-39542"/>
          <a:stretch/>
        </p:blipFill>
        <p:spPr>
          <a:xfrm>
            <a:off x="-2890927" y="592822"/>
            <a:ext cx="14632654" cy="4846098"/>
          </a:xfrm>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100</a:t>
            </a:fld>
            <a:endParaRPr lang="en-US" dirty="0"/>
          </a:p>
        </p:txBody>
      </p:sp>
      <p:pic>
        <p:nvPicPr>
          <p:cNvPr id="3" name="Picture 2" descr="2_8_analog_and_digital_signaling_of_analog_and_digital_data.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7647709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normAutofit fontScale="90000"/>
          </a:bodyPr>
          <a:lstStyle/>
          <a:p>
            <a:r>
              <a:rPr lang="en-US" dirty="0">
                <a:cs typeface="Times New Roman" charset="0"/>
              </a:rPr>
              <a:t>Reasons for Choosing Data and Signal Combinations</a:t>
            </a:r>
          </a:p>
        </p:txBody>
      </p:sp>
      <p:sp>
        <p:nvSpPr>
          <p:cNvPr id="259075" name="Rectangle 3"/>
          <p:cNvSpPr>
            <a:spLocks noGrp="1" noChangeArrowheads="1"/>
          </p:cNvSpPr>
          <p:nvPr>
            <p:ph idx="1"/>
          </p:nvPr>
        </p:nvSpPr>
        <p:spPr>
          <a:xfrm>
            <a:off x="685800" y="1828800"/>
            <a:ext cx="7772400" cy="4114800"/>
          </a:xfrm>
        </p:spPr>
        <p:txBody>
          <a:bodyPr>
            <a:normAutofit fontScale="92500" lnSpcReduction="20000"/>
          </a:bodyPr>
          <a:lstStyle/>
          <a:p>
            <a:pPr>
              <a:lnSpc>
                <a:spcPct val="90000"/>
              </a:lnSpc>
            </a:pPr>
            <a:r>
              <a:rPr lang="en-US" sz="2800" dirty="0">
                <a:cs typeface="Times New Roman" charset="0"/>
              </a:rPr>
              <a:t>Digital data, digital signal</a:t>
            </a:r>
          </a:p>
          <a:p>
            <a:pPr lvl="1">
              <a:lnSpc>
                <a:spcPct val="90000"/>
              </a:lnSpc>
            </a:pPr>
            <a:r>
              <a:rPr lang="en-US" sz="2400" dirty="0">
                <a:cs typeface="Times New Roman" charset="0"/>
              </a:rPr>
              <a:t>Equipment for encoding is less expensive than digital-to-analog equipment</a:t>
            </a:r>
          </a:p>
          <a:p>
            <a:pPr>
              <a:lnSpc>
                <a:spcPct val="90000"/>
              </a:lnSpc>
            </a:pPr>
            <a:r>
              <a:rPr lang="en-US" sz="2800" dirty="0">
                <a:cs typeface="Times New Roman" charset="0"/>
              </a:rPr>
              <a:t>Analog data, digital signal</a:t>
            </a:r>
          </a:p>
          <a:p>
            <a:pPr lvl="1">
              <a:lnSpc>
                <a:spcPct val="90000"/>
              </a:lnSpc>
            </a:pPr>
            <a:r>
              <a:rPr lang="en-US" sz="2400" dirty="0">
                <a:cs typeface="Times New Roman" charset="0"/>
              </a:rPr>
              <a:t>Conversion permits use of modern digital transmission and switching equipment</a:t>
            </a:r>
          </a:p>
          <a:p>
            <a:pPr>
              <a:lnSpc>
                <a:spcPct val="90000"/>
              </a:lnSpc>
            </a:pPr>
            <a:r>
              <a:rPr lang="en-US" sz="2800" b="1" dirty="0">
                <a:cs typeface="Times New Roman" charset="0"/>
              </a:rPr>
              <a:t>Digital data, analog signal</a:t>
            </a:r>
          </a:p>
          <a:p>
            <a:pPr lvl="1">
              <a:lnSpc>
                <a:spcPct val="90000"/>
              </a:lnSpc>
            </a:pPr>
            <a:r>
              <a:rPr lang="en-US" sz="2400" b="1" dirty="0">
                <a:cs typeface="Times New Roman" charset="0"/>
              </a:rPr>
              <a:t>Some transmission media will ONLY propagate analog signals</a:t>
            </a:r>
          </a:p>
          <a:p>
            <a:pPr lvl="1">
              <a:lnSpc>
                <a:spcPct val="90000"/>
              </a:lnSpc>
            </a:pPr>
            <a:r>
              <a:rPr lang="en-US" sz="2400" dirty="0">
                <a:cs typeface="Times New Roman" charset="0"/>
              </a:rPr>
              <a:t>Examples include optical fiber and satellite, and atmosphere or space propagation (wireless).</a:t>
            </a:r>
          </a:p>
          <a:p>
            <a:pPr>
              <a:lnSpc>
                <a:spcPct val="90000"/>
              </a:lnSpc>
            </a:pPr>
            <a:r>
              <a:rPr lang="en-US" sz="2800" dirty="0">
                <a:cs typeface="Times New Roman" charset="0"/>
              </a:rPr>
              <a:t>Analog data, analog signal</a:t>
            </a:r>
          </a:p>
          <a:p>
            <a:pPr lvl="1">
              <a:lnSpc>
                <a:spcPct val="90000"/>
              </a:lnSpc>
            </a:pPr>
            <a:r>
              <a:rPr lang="en-US" sz="2400" dirty="0">
                <a:cs typeface="Times New Roman" charset="0"/>
              </a:rPr>
              <a:t>Analog data easily converted to analog signal</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101</a:t>
            </a:fld>
            <a:endParaRPr lang="en-US" dirty="0"/>
          </a:p>
        </p:txBody>
      </p:sp>
    </p:spTree>
    <p:extLst>
      <p:ext uri="{BB962C8B-B14F-4D97-AF65-F5344CB8AC3E}">
        <p14:creationId xmlns:p14="http://schemas.microsoft.com/office/powerpoint/2010/main" val="4058834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dirty="0">
                <a:cs typeface="Times New Roman" charset="0"/>
              </a:rPr>
              <a:t>Analog Transmission</a:t>
            </a:r>
          </a:p>
        </p:txBody>
      </p:sp>
      <p:sp>
        <p:nvSpPr>
          <p:cNvPr id="320515" name="Rectangle 3"/>
          <p:cNvSpPr>
            <a:spLocks noGrp="1" noChangeArrowheads="1"/>
          </p:cNvSpPr>
          <p:nvPr>
            <p:ph idx="1"/>
          </p:nvPr>
        </p:nvSpPr>
        <p:spPr/>
        <p:txBody>
          <a:bodyPr/>
          <a:lstStyle/>
          <a:p>
            <a:r>
              <a:rPr lang="en-US" sz="2800" dirty="0">
                <a:cs typeface="Times New Roman" charset="0"/>
              </a:rPr>
              <a:t>Transmit analog signals without regard to content  </a:t>
            </a:r>
          </a:p>
          <a:p>
            <a:r>
              <a:rPr lang="en-US" sz="2800" dirty="0">
                <a:cs typeface="Times New Roman" charset="0"/>
              </a:rPr>
              <a:t>Attenuation limits length of transmission link </a:t>
            </a:r>
          </a:p>
          <a:p>
            <a:r>
              <a:rPr lang="en-US" sz="2800" dirty="0">
                <a:cs typeface="Times New Roman" charset="0"/>
              </a:rPr>
              <a:t>Cascaded amplifiers boost signal</a:t>
            </a:r>
            <a:r>
              <a:rPr lang="ja-JP" altLang="en-US" sz="2800" dirty="0">
                <a:latin typeface="Arial"/>
                <a:cs typeface="Times New Roman" charset="0"/>
              </a:rPr>
              <a:t>’</a:t>
            </a:r>
            <a:r>
              <a:rPr lang="en-US" sz="2800" dirty="0">
                <a:cs typeface="Times New Roman" charset="0"/>
              </a:rPr>
              <a:t>s energy for longer distances but cause distortion</a:t>
            </a:r>
          </a:p>
          <a:p>
            <a:pPr lvl="1"/>
            <a:r>
              <a:rPr lang="en-US" sz="2400" dirty="0">
                <a:cs typeface="Times New Roman" charset="0"/>
              </a:rPr>
              <a:t>Analog data can tolerate distortion</a:t>
            </a:r>
          </a:p>
          <a:p>
            <a:pPr lvl="1"/>
            <a:r>
              <a:rPr lang="en-US" sz="2400" dirty="0">
                <a:cs typeface="Times New Roman" charset="0"/>
              </a:rPr>
              <a:t>Introduces errors in digital data</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102</a:t>
            </a:fld>
            <a:endParaRPr lang="en-US" dirty="0"/>
          </a:p>
        </p:txBody>
      </p:sp>
    </p:spTree>
    <p:extLst>
      <p:ext uri="{BB962C8B-B14F-4D97-AF65-F5344CB8AC3E}">
        <p14:creationId xmlns:p14="http://schemas.microsoft.com/office/powerpoint/2010/main" val="845165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dirty="0">
                <a:cs typeface="Times New Roman" charset="0"/>
              </a:rPr>
              <a:t>Digital Transmission</a:t>
            </a:r>
          </a:p>
        </p:txBody>
      </p:sp>
      <p:sp>
        <p:nvSpPr>
          <p:cNvPr id="261123" name="Rectangle 3"/>
          <p:cNvSpPr>
            <a:spLocks noGrp="1" noChangeArrowheads="1"/>
          </p:cNvSpPr>
          <p:nvPr>
            <p:ph idx="1"/>
          </p:nvPr>
        </p:nvSpPr>
        <p:spPr/>
        <p:txBody>
          <a:bodyPr>
            <a:normAutofit/>
          </a:bodyPr>
          <a:lstStyle/>
          <a:p>
            <a:pPr>
              <a:lnSpc>
                <a:spcPct val="90000"/>
              </a:lnSpc>
            </a:pPr>
            <a:r>
              <a:rPr lang="en-US" sz="2800" dirty="0">
                <a:cs typeface="Times New Roman" charset="0"/>
              </a:rPr>
              <a:t>Concerned with the content of the signal</a:t>
            </a:r>
          </a:p>
          <a:p>
            <a:pPr>
              <a:lnSpc>
                <a:spcPct val="90000"/>
              </a:lnSpc>
            </a:pPr>
            <a:r>
              <a:rPr lang="en-US" sz="2800" dirty="0">
                <a:cs typeface="Times New Roman" charset="0"/>
              </a:rPr>
              <a:t>digital signal can be propagated only a limited distance before Attenuation endangers integrity of data</a:t>
            </a:r>
          </a:p>
          <a:p>
            <a:pPr>
              <a:lnSpc>
                <a:spcPct val="90000"/>
              </a:lnSpc>
            </a:pPr>
            <a:r>
              <a:rPr lang="en-US" sz="2800" dirty="0">
                <a:cs typeface="Times New Roman" charset="0"/>
              </a:rPr>
              <a:t>To achieve greater distances </a:t>
            </a:r>
          </a:p>
          <a:p>
            <a:pPr lvl="1">
              <a:lnSpc>
                <a:spcPct val="90000"/>
              </a:lnSpc>
            </a:pPr>
            <a:r>
              <a:rPr lang="en-US" sz="2400" dirty="0">
                <a:cs typeface="Times New Roman" charset="0"/>
              </a:rPr>
              <a:t>Digital Signal</a:t>
            </a:r>
          </a:p>
          <a:p>
            <a:pPr lvl="2">
              <a:lnSpc>
                <a:spcPct val="90000"/>
              </a:lnSpc>
            </a:pPr>
            <a:r>
              <a:rPr lang="en-US" sz="2000" dirty="0">
                <a:cs typeface="Times New Roman" charset="0"/>
              </a:rPr>
              <a:t>Repeaters achieve greater distance</a:t>
            </a:r>
          </a:p>
          <a:p>
            <a:pPr lvl="2">
              <a:lnSpc>
                <a:spcPct val="90000"/>
              </a:lnSpc>
            </a:pPr>
            <a:r>
              <a:rPr lang="en-US" sz="2000" dirty="0">
                <a:cs typeface="Times New Roman" charset="0"/>
              </a:rPr>
              <a:t>Repeaters recover the signal and retransmit</a:t>
            </a:r>
          </a:p>
          <a:p>
            <a:pPr lvl="1">
              <a:lnSpc>
                <a:spcPct val="90000"/>
              </a:lnSpc>
            </a:pPr>
            <a:r>
              <a:rPr lang="en-US" sz="2400" dirty="0">
                <a:cs typeface="Times New Roman" charset="0"/>
              </a:rPr>
              <a:t>Analog signal carrying digital data</a:t>
            </a:r>
          </a:p>
          <a:p>
            <a:pPr lvl="2">
              <a:lnSpc>
                <a:spcPct val="90000"/>
              </a:lnSpc>
            </a:pPr>
            <a:r>
              <a:rPr lang="en-US" sz="2000" dirty="0">
                <a:cs typeface="Times New Roman" charset="0"/>
              </a:rPr>
              <a:t>Retransmission device recovers the digital data from analog signal</a:t>
            </a:r>
          </a:p>
          <a:p>
            <a:pPr lvl="2">
              <a:lnSpc>
                <a:spcPct val="90000"/>
              </a:lnSpc>
            </a:pPr>
            <a:r>
              <a:rPr lang="en-US" sz="2000" dirty="0">
                <a:cs typeface="Times New Roman" charset="0"/>
              </a:rPr>
              <a:t>Generates new, clean analog signal</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103</a:t>
            </a:fld>
            <a:endParaRPr lang="en-US" dirty="0"/>
          </a:p>
        </p:txBody>
      </p:sp>
    </p:spTree>
    <p:extLst>
      <p:ext uri="{BB962C8B-B14F-4D97-AF65-F5344CB8AC3E}">
        <p14:creationId xmlns:p14="http://schemas.microsoft.com/office/powerpoint/2010/main" val="7699009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dirty="0">
                <a:cs typeface="Times New Roman" charset="0"/>
              </a:rPr>
              <a:t>About Channel Capacity</a:t>
            </a:r>
          </a:p>
        </p:txBody>
      </p:sp>
      <p:sp>
        <p:nvSpPr>
          <p:cNvPr id="269315" name="Rectangle 3"/>
          <p:cNvSpPr>
            <a:spLocks noGrp="1" noChangeArrowheads="1"/>
          </p:cNvSpPr>
          <p:nvPr>
            <p:ph idx="1"/>
          </p:nvPr>
        </p:nvSpPr>
        <p:spPr/>
        <p:txBody>
          <a:bodyPr/>
          <a:lstStyle/>
          <a:p>
            <a:pPr>
              <a:lnSpc>
                <a:spcPct val="90000"/>
              </a:lnSpc>
            </a:pPr>
            <a:r>
              <a:rPr lang="en-US" dirty="0">
                <a:cs typeface="Times New Roman" charset="0"/>
              </a:rPr>
              <a:t>Impairments, such as noise, limit data rate that can be achieved</a:t>
            </a:r>
          </a:p>
          <a:p>
            <a:pPr>
              <a:lnSpc>
                <a:spcPct val="90000"/>
              </a:lnSpc>
            </a:pPr>
            <a:r>
              <a:rPr lang="en-US" dirty="0">
                <a:cs typeface="Times New Roman" charset="0"/>
              </a:rPr>
              <a:t>For digital data, to what extent do impairments limit data rate that can be achieved?</a:t>
            </a:r>
          </a:p>
          <a:p>
            <a:pPr>
              <a:lnSpc>
                <a:spcPct val="90000"/>
              </a:lnSpc>
            </a:pPr>
            <a:r>
              <a:rPr lang="en-US" dirty="0">
                <a:cs typeface="Times New Roman" charset="0"/>
              </a:rPr>
              <a:t>Channel Capacity – the maximum rate at which data can be transmitted over a given communication path, or channel, under given conditions  </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104</a:t>
            </a:fld>
            <a:endParaRPr lang="en-US" dirty="0"/>
          </a:p>
        </p:txBody>
      </p:sp>
    </p:spTree>
    <p:extLst>
      <p:ext uri="{BB962C8B-B14F-4D97-AF65-F5344CB8AC3E}">
        <p14:creationId xmlns:p14="http://schemas.microsoft.com/office/powerpoint/2010/main" val="3639865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normAutofit fontScale="90000"/>
          </a:bodyPr>
          <a:lstStyle/>
          <a:p>
            <a:r>
              <a:rPr lang="en-US" dirty="0">
                <a:cs typeface="Times New Roman" charset="0"/>
              </a:rPr>
              <a:t>Concepts Related to Channel Capacity</a:t>
            </a:r>
          </a:p>
        </p:txBody>
      </p:sp>
      <p:sp>
        <p:nvSpPr>
          <p:cNvPr id="270339" name="Rectangle 3"/>
          <p:cNvSpPr>
            <a:spLocks noGrp="1" noChangeArrowheads="1"/>
          </p:cNvSpPr>
          <p:nvPr>
            <p:ph idx="1"/>
          </p:nvPr>
        </p:nvSpPr>
        <p:spPr>
          <a:xfrm>
            <a:off x="457200" y="1600200"/>
            <a:ext cx="8540496" cy="4525963"/>
          </a:xfrm>
        </p:spPr>
        <p:txBody>
          <a:bodyPr/>
          <a:lstStyle/>
          <a:p>
            <a:pPr>
              <a:lnSpc>
                <a:spcPct val="90000"/>
              </a:lnSpc>
            </a:pPr>
            <a:r>
              <a:rPr lang="en-US" sz="2800" b="1" dirty="0">
                <a:cs typeface="Times New Roman" charset="0"/>
              </a:rPr>
              <a:t>Data rate </a:t>
            </a:r>
            <a:r>
              <a:rPr lang="en-US" sz="2800" dirty="0">
                <a:cs typeface="Times New Roman" charset="0"/>
              </a:rPr>
              <a:t>- rate at which data can be communicated (bps)</a:t>
            </a:r>
          </a:p>
          <a:p>
            <a:pPr>
              <a:lnSpc>
                <a:spcPct val="90000"/>
              </a:lnSpc>
            </a:pPr>
            <a:r>
              <a:rPr lang="en-US" sz="2800" b="1" dirty="0">
                <a:cs typeface="Times New Roman" charset="0"/>
              </a:rPr>
              <a:t>Bandwidth</a:t>
            </a:r>
            <a:r>
              <a:rPr lang="en-US" sz="2800" dirty="0">
                <a:cs typeface="Times New Roman" charset="0"/>
              </a:rPr>
              <a:t> - the bandwidth of the transmitted signal as constrained by the transmitter and the nature of the transmission medium (Hertz)</a:t>
            </a:r>
          </a:p>
          <a:p>
            <a:pPr>
              <a:lnSpc>
                <a:spcPct val="90000"/>
              </a:lnSpc>
            </a:pPr>
            <a:r>
              <a:rPr lang="en-US" sz="2800" b="1" dirty="0">
                <a:cs typeface="Times New Roman" charset="0"/>
              </a:rPr>
              <a:t>Noise</a:t>
            </a:r>
            <a:r>
              <a:rPr lang="en-US" sz="2800" dirty="0">
                <a:cs typeface="Times New Roman" charset="0"/>
              </a:rPr>
              <a:t> - average level of noise over the communications path</a:t>
            </a:r>
          </a:p>
          <a:p>
            <a:pPr>
              <a:lnSpc>
                <a:spcPct val="90000"/>
              </a:lnSpc>
            </a:pPr>
            <a:r>
              <a:rPr lang="en-US" sz="2800" b="1" dirty="0">
                <a:cs typeface="Times New Roman" charset="0"/>
              </a:rPr>
              <a:t>Error rate </a:t>
            </a:r>
            <a:r>
              <a:rPr lang="en-US" sz="2800" dirty="0">
                <a:cs typeface="Times New Roman" charset="0"/>
              </a:rPr>
              <a:t>- rate at which errors occur</a:t>
            </a:r>
          </a:p>
          <a:p>
            <a:pPr lvl="1">
              <a:lnSpc>
                <a:spcPct val="90000"/>
              </a:lnSpc>
            </a:pPr>
            <a:r>
              <a:rPr lang="en-US" sz="2400" dirty="0">
                <a:cs typeface="Times New Roman" charset="0"/>
              </a:rPr>
              <a:t>Error = transmit 1 and receive 0; transmit 0 and receive 1</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105</a:t>
            </a:fld>
            <a:endParaRPr lang="en-US" dirty="0"/>
          </a:p>
        </p:txBody>
      </p:sp>
    </p:spTree>
    <p:extLst>
      <p:ext uri="{BB962C8B-B14F-4D97-AF65-F5344CB8AC3E}">
        <p14:creationId xmlns:p14="http://schemas.microsoft.com/office/powerpoint/2010/main" val="933950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2.9 Effect of Noise on Digital Signal </a:t>
            </a:r>
          </a:p>
        </p:txBody>
      </p:sp>
      <p:pic>
        <p:nvPicPr>
          <p:cNvPr id="6" name="Picture Placeholder 5" descr="Ch02fig09.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7786" r="-17786"/>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106</a:t>
            </a:fld>
            <a:endParaRPr lang="en-US" dirty="0"/>
          </a:p>
        </p:txBody>
      </p:sp>
      <p:pic>
        <p:nvPicPr>
          <p:cNvPr id="3" name="Picture 2" descr="2_9_effect_of_noise_signal.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5345035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p:cNvSpPr>
            <a:spLocks noGrp="1" noChangeArrowheads="1"/>
          </p:cNvSpPr>
          <p:nvPr>
            <p:ph type="title"/>
          </p:nvPr>
        </p:nvSpPr>
        <p:spPr/>
        <p:txBody>
          <a:bodyPr/>
          <a:lstStyle/>
          <a:p>
            <a:r>
              <a:rPr lang="en-US" dirty="0">
                <a:cs typeface="Times New Roman" charset="0"/>
              </a:rPr>
              <a:t>Nyquist’s formula</a:t>
            </a:r>
          </a:p>
        </p:txBody>
      </p:sp>
      <p:sp>
        <p:nvSpPr>
          <p:cNvPr id="271363" name="Rectangle 1027"/>
          <p:cNvSpPr>
            <a:spLocks noGrp="1" noChangeArrowheads="1"/>
          </p:cNvSpPr>
          <p:nvPr>
            <p:ph idx="1"/>
          </p:nvPr>
        </p:nvSpPr>
        <p:spPr/>
        <p:txBody>
          <a:bodyPr/>
          <a:lstStyle/>
          <a:p>
            <a:r>
              <a:rPr lang="en-US" dirty="0">
                <a:cs typeface="Times New Roman" charset="0"/>
              </a:rPr>
              <a:t>For binary signals (two voltage levels)</a:t>
            </a:r>
          </a:p>
          <a:p>
            <a:pPr lvl="1"/>
            <a:r>
              <a:rPr lang="en-US" i="1" dirty="0">
                <a:cs typeface="Times New Roman" charset="0"/>
              </a:rPr>
              <a:t>C </a:t>
            </a:r>
            <a:r>
              <a:rPr lang="en-US" dirty="0">
                <a:cs typeface="Times New Roman" charset="0"/>
              </a:rPr>
              <a:t>= 2</a:t>
            </a:r>
            <a:r>
              <a:rPr lang="en-US" i="1" dirty="0">
                <a:cs typeface="Times New Roman" charset="0"/>
              </a:rPr>
              <a:t>B</a:t>
            </a:r>
          </a:p>
          <a:p>
            <a:r>
              <a:rPr lang="en-US" dirty="0">
                <a:cs typeface="Times New Roman" charset="0"/>
              </a:rPr>
              <a:t>With multilevel signaling</a:t>
            </a:r>
          </a:p>
          <a:p>
            <a:pPr lvl="1"/>
            <a:r>
              <a:rPr lang="en-US" i="1" dirty="0">
                <a:cs typeface="Times New Roman" charset="0"/>
              </a:rPr>
              <a:t>C</a:t>
            </a:r>
            <a:r>
              <a:rPr lang="en-US" dirty="0">
                <a:cs typeface="Times New Roman" charset="0"/>
              </a:rPr>
              <a:t> = 2</a:t>
            </a:r>
            <a:r>
              <a:rPr lang="en-US" i="1" dirty="0">
                <a:cs typeface="Times New Roman" charset="0"/>
              </a:rPr>
              <a:t>B</a:t>
            </a:r>
            <a:r>
              <a:rPr lang="en-US" dirty="0">
                <a:cs typeface="Times New Roman" charset="0"/>
              </a:rPr>
              <a:t> log</a:t>
            </a:r>
            <a:r>
              <a:rPr lang="en-US" baseline="-30000" dirty="0">
                <a:cs typeface="Times New Roman" charset="0"/>
              </a:rPr>
              <a:t>2</a:t>
            </a:r>
            <a:r>
              <a:rPr lang="en-US" dirty="0">
                <a:cs typeface="Times New Roman" charset="0"/>
              </a:rPr>
              <a:t> </a:t>
            </a:r>
            <a:r>
              <a:rPr lang="en-US" i="1" dirty="0">
                <a:cs typeface="Times New Roman" charset="0"/>
              </a:rPr>
              <a:t>M</a:t>
            </a:r>
          </a:p>
          <a:p>
            <a:pPr lvl="2"/>
            <a:r>
              <a:rPr lang="en-US" i="1" dirty="0">
                <a:cs typeface="Times New Roman" charset="0"/>
              </a:rPr>
              <a:t>M</a:t>
            </a:r>
            <a:r>
              <a:rPr lang="en-US" dirty="0">
                <a:cs typeface="Times New Roman" charset="0"/>
              </a:rPr>
              <a:t> = number of discrete signal or voltage levels</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107</a:t>
            </a:fld>
            <a:endParaRPr lang="en-US" dirty="0"/>
          </a:p>
        </p:txBody>
      </p:sp>
    </p:spTree>
    <p:extLst>
      <p:ext uri="{BB962C8B-B14F-4D97-AF65-F5344CB8AC3E}">
        <p14:creationId xmlns:p14="http://schemas.microsoft.com/office/powerpoint/2010/main" val="340754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36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dirty="0">
                <a:cs typeface="Times New Roman" charset="0"/>
              </a:rPr>
              <a:t>Signal-to-Noise Ratio</a:t>
            </a:r>
          </a:p>
        </p:txBody>
      </p:sp>
      <p:sp>
        <p:nvSpPr>
          <p:cNvPr id="272387" name="Rectangle 3"/>
          <p:cNvSpPr>
            <a:spLocks noGrp="1" noChangeArrowheads="1"/>
          </p:cNvSpPr>
          <p:nvPr>
            <p:ph idx="1"/>
          </p:nvPr>
        </p:nvSpPr>
        <p:spPr/>
        <p:txBody>
          <a:bodyPr/>
          <a:lstStyle/>
          <a:p>
            <a:pPr>
              <a:lnSpc>
                <a:spcPct val="90000"/>
              </a:lnSpc>
            </a:pPr>
            <a:r>
              <a:rPr lang="en-US" sz="2800" dirty="0">
                <a:cs typeface="Times New Roman" charset="0"/>
              </a:rPr>
              <a:t>Ratio of the power in a signal to the power contained in the noise that</a:t>
            </a:r>
            <a:r>
              <a:rPr lang="ja-JP" altLang="en-US" sz="2800" dirty="0">
                <a:latin typeface="Arial"/>
                <a:cs typeface="Times New Roman" charset="0"/>
              </a:rPr>
              <a:t> </a:t>
            </a:r>
            <a:r>
              <a:rPr lang="en-US" altLang="ja-JP" sz="2800" dirty="0">
                <a:latin typeface="Arial"/>
                <a:cs typeface="Times New Roman" charset="0"/>
              </a:rPr>
              <a:t>i</a:t>
            </a:r>
            <a:r>
              <a:rPr lang="en-US" sz="2800" dirty="0">
                <a:cs typeface="Times New Roman" charset="0"/>
              </a:rPr>
              <a:t>s present at a particular point in the transmission</a:t>
            </a:r>
          </a:p>
          <a:p>
            <a:pPr>
              <a:lnSpc>
                <a:spcPct val="90000"/>
              </a:lnSpc>
            </a:pPr>
            <a:r>
              <a:rPr lang="en-US" sz="2800" dirty="0">
                <a:cs typeface="Times New Roman" charset="0"/>
              </a:rPr>
              <a:t>Typically measured at a receiver</a:t>
            </a:r>
          </a:p>
          <a:p>
            <a:pPr>
              <a:lnSpc>
                <a:spcPct val="90000"/>
              </a:lnSpc>
            </a:pPr>
            <a:r>
              <a:rPr lang="en-US" sz="2800" dirty="0">
                <a:cs typeface="Times New Roman" charset="0"/>
              </a:rPr>
              <a:t>Signal-to-noise ratio (SNR, or S/N)</a:t>
            </a:r>
          </a:p>
          <a:p>
            <a:pPr>
              <a:lnSpc>
                <a:spcPct val="90000"/>
              </a:lnSpc>
            </a:pPr>
            <a:endParaRPr lang="en-US" sz="2800" dirty="0">
              <a:cs typeface="Times New Roman" charset="0"/>
            </a:endParaRPr>
          </a:p>
          <a:p>
            <a:pPr lvl="1">
              <a:lnSpc>
                <a:spcPct val="90000"/>
              </a:lnSpc>
            </a:pPr>
            <a:endParaRPr lang="en-US" sz="2400" dirty="0">
              <a:cs typeface="Times New Roman" charset="0"/>
            </a:endParaRPr>
          </a:p>
          <a:p>
            <a:pPr>
              <a:lnSpc>
                <a:spcPct val="90000"/>
              </a:lnSpc>
            </a:pPr>
            <a:r>
              <a:rPr lang="en-US" sz="2800" dirty="0">
                <a:cs typeface="Times New Roman" charset="0"/>
              </a:rPr>
              <a:t>A high SNR means a high-quality signal, low number of required intermediate repeaters</a:t>
            </a:r>
          </a:p>
          <a:p>
            <a:pPr>
              <a:lnSpc>
                <a:spcPct val="90000"/>
              </a:lnSpc>
            </a:pPr>
            <a:r>
              <a:rPr lang="en-US" sz="2800" dirty="0">
                <a:cs typeface="Times New Roman" charset="0"/>
              </a:rPr>
              <a:t>SNR sets upper bound on achievable data rate </a:t>
            </a:r>
          </a:p>
        </p:txBody>
      </p:sp>
      <p:sp>
        <p:nvSpPr>
          <p:cNvPr id="6"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108</a:t>
            </a:fld>
            <a:endParaRPr lang="en-US" dirty="0"/>
          </a:p>
        </p:txBody>
      </p:sp>
      <p:graphicFrame>
        <p:nvGraphicFramePr>
          <p:cNvPr id="272388" name="Object 4"/>
          <p:cNvGraphicFramePr>
            <a:graphicFrameLocks noChangeAspect="1"/>
          </p:cNvGraphicFramePr>
          <p:nvPr>
            <p:extLst>
              <p:ext uri="{D42A27DB-BD31-4B8C-83A1-F6EECF244321}">
                <p14:modId xmlns:p14="http://schemas.microsoft.com/office/powerpoint/2010/main" val="1115216347"/>
              </p:ext>
            </p:extLst>
          </p:nvPr>
        </p:nvGraphicFramePr>
        <p:xfrm>
          <a:off x="2590800" y="3739356"/>
          <a:ext cx="4267200" cy="903288"/>
        </p:xfrm>
        <a:graphic>
          <a:graphicData uri="http://schemas.openxmlformats.org/presentationml/2006/ole">
            <mc:AlternateContent xmlns:mc="http://schemas.openxmlformats.org/markup-compatibility/2006">
              <mc:Choice xmlns:v="urn:schemas-microsoft-com:vml" Requires="v">
                <p:oleObj name="Equation" r:id="rId3" imgW="1981080" imgH="419040" progId="Equation.3">
                  <p:embed/>
                </p:oleObj>
              </mc:Choice>
              <mc:Fallback>
                <p:oleObj name="Equation" r:id="rId3" imgW="1981080" imgH="419040" progId="Equation.3">
                  <p:embed/>
                  <p:pic>
                    <p:nvPicPr>
                      <p:cNvPr id="2723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739356"/>
                        <a:ext cx="4267200"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126992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cs typeface="Times New Roman" charset="0"/>
              </a:rPr>
              <a:t>Shannon Capacity Formula</a:t>
            </a:r>
          </a:p>
        </p:txBody>
      </p:sp>
      <p:sp>
        <p:nvSpPr>
          <p:cNvPr id="273411" name="Rectangle 3"/>
          <p:cNvSpPr>
            <a:spLocks noGrp="1" noChangeArrowheads="1"/>
          </p:cNvSpPr>
          <p:nvPr>
            <p:ph idx="1"/>
          </p:nvPr>
        </p:nvSpPr>
        <p:spPr/>
        <p:txBody>
          <a:bodyPr/>
          <a:lstStyle/>
          <a:p>
            <a:r>
              <a:rPr lang="en-US" sz="2800" dirty="0">
                <a:cs typeface="Times New Roman" charset="0"/>
              </a:rPr>
              <a:t>Equation:</a:t>
            </a:r>
          </a:p>
          <a:p>
            <a:pPr lvl="1"/>
            <a:endParaRPr lang="en-US" sz="2400" dirty="0">
              <a:cs typeface="Times New Roman" charset="0"/>
            </a:endParaRPr>
          </a:p>
          <a:p>
            <a:r>
              <a:rPr lang="en-US" sz="2800" dirty="0">
                <a:cs typeface="Times New Roman" charset="0"/>
              </a:rPr>
              <a:t>Represents theoretical maximum that can be achieved</a:t>
            </a:r>
          </a:p>
          <a:p>
            <a:r>
              <a:rPr lang="en-US" sz="2800" dirty="0">
                <a:cs typeface="Times New Roman" charset="0"/>
              </a:rPr>
              <a:t>In practice, only much lower rates achieved</a:t>
            </a:r>
          </a:p>
          <a:p>
            <a:pPr lvl="1"/>
            <a:r>
              <a:rPr lang="en-US" sz="2400" dirty="0">
                <a:cs typeface="Times New Roman" charset="0"/>
              </a:rPr>
              <a:t>Formula assumes white noise (thermal noise)</a:t>
            </a:r>
          </a:p>
          <a:p>
            <a:pPr lvl="1"/>
            <a:r>
              <a:rPr lang="en-US" sz="2400" dirty="0">
                <a:cs typeface="Times New Roman" charset="0"/>
              </a:rPr>
              <a:t>Impulse noise is not accounted for</a:t>
            </a:r>
          </a:p>
          <a:p>
            <a:pPr lvl="1"/>
            <a:r>
              <a:rPr lang="en-US" sz="2400" dirty="0">
                <a:cs typeface="Times New Roman" charset="0"/>
              </a:rPr>
              <a:t>Attenuation distortion or delay distortion not accounted for</a:t>
            </a:r>
          </a:p>
        </p:txBody>
      </p:sp>
      <p:sp>
        <p:nvSpPr>
          <p:cNvPr id="6"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109</a:t>
            </a:fld>
            <a:endParaRPr lang="en-US" dirty="0"/>
          </a:p>
        </p:txBody>
      </p:sp>
      <p:graphicFrame>
        <p:nvGraphicFramePr>
          <p:cNvPr id="273412" name="Object 4"/>
          <p:cNvGraphicFramePr>
            <a:graphicFrameLocks noChangeAspect="1"/>
          </p:cNvGraphicFramePr>
          <p:nvPr>
            <p:extLst>
              <p:ext uri="{D42A27DB-BD31-4B8C-83A1-F6EECF244321}">
                <p14:modId xmlns:p14="http://schemas.microsoft.com/office/powerpoint/2010/main" val="1206010604"/>
              </p:ext>
            </p:extLst>
          </p:nvPr>
        </p:nvGraphicFramePr>
        <p:xfrm>
          <a:off x="3064603" y="2002652"/>
          <a:ext cx="3124200" cy="531813"/>
        </p:xfrm>
        <a:graphic>
          <a:graphicData uri="http://schemas.openxmlformats.org/presentationml/2006/ole">
            <mc:AlternateContent xmlns:mc="http://schemas.openxmlformats.org/markup-compatibility/2006">
              <mc:Choice xmlns:v="urn:schemas-microsoft-com:vml" Requires="v">
                <p:oleObj name="Equation" r:id="rId3" imgW="1269720" imgH="215640" progId="Equation.3">
                  <p:embed/>
                </p:oleObj>
              </mc:Choice>
              <mc:Fallback>
                <p:oleObj name="Equation" r:id="rId3" imgW="1269720" imgH="215640" progId="Equation.3">
                  <p:embed/>
                  <p:pic>
                    <p:nvPicPr>
                      <p:cNvPr id="273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603" y="2002652"/>
                        <a:ext cx="31242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97310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3894" y="461594"/>
            <a:ext cx="1698625" cy="697230"/>
          </a:xfrm>
          <a:prstGeom prst="rect">
            <a:avLst/>
          </a:prstGeom>
        </p:spPr>
        <p:txBody>
          <a:bodyPr vert="horz" wrap="square" lIns="0" tIns="13335" rIns="0" bIns="0" rtlCol="0">
            <a:spAutoFit/>
          </a:bodyPr>
          <a:lstStyle/>
          <a:p>
            <a:pPr marL="12700">
              <a:lnSpc>
                <a:spcPct val="100000"/>
              </a:lnSpc>
              <a:spcBef>
                <a:spcPts val="105"/>
              </a:spcBef>
            </a:pPr>
            <a:r>
              <a:rPr lang="en-US" sz="4400" spc="-5" dirty="0"/>
              <a:t>Decibel</a:t>
            </a:r>
            <a:endParaRPr sz="4400" dirty="0"/>
          </a:p>
        </p:txBody>
      </p:sp>
      <p:sp>
        <p:nvSpPr>
          <p:cNvPr id="3" name="object 3"/>
          <p:cNvSpPr txBox="1"/>
          <p:nvPr/>
        </p:nvSpPr>
        <p:spPr>
          <a:xfrm>
            <a:off x="255936" y="1282787"/>
            <a:ext cx="8987728" cy="3870931"/>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2000" b="1" i="0" u="none" strike="noStrike" kern="1200" cap="none" spc="-5" normalizeH="0" baseline="0" noProof="0" dirty="0">
                <a:ln>
                  <a:noFill/>
                </a:ln>
                <a:solidFill>
                  <a:prstClr val="black"/>
                </a:solidFill>
                <a:effectLst/>
                <a:uLnTx/>
                <a:uFillTx/>
                <a:latin typeface="Calibri"/>
                <a:ea typeface="+mn-ea"/>
                <a:cs typeface="Calibri"/>
              </a:rPr>
              <a:t>Decibel</a:t>
            </a:r>
            <a:r>
              <a:rPr kumimoji="0" sz="2000" b="0" i="0" u="none" strike="noStrike" kern="1200" cap="none" spc="-5" normalizeH="0" baseline="0" noProof="0" dirty="0">
                <a:ln>
                  <a:noFill/>
                </a:ln>
                <a:solidFill>
                  <a:prstClr val="black"/>
                </a:solidFill>
                <a:effectLst/>
                <a:uLnTx/>
                <a:uFillTx/>
                <a:latin typeface="Calibri"/>
                <a:ea typeface="+mn-ea"/>
                <a:cs typeface="Calibri"/>
              </a:rPr>
              <a:t>;</a:t>
            </a:r>
            <a:r>
              <a:rPr kumimoji="0" sz="2000" b="0" i="0" u="none" strike="noStrike" kern="1200" cap="none" spc="5" normalizeH="0" baseline="0" noProof="0" dirty="0">
                <a:ln>
                  <a:noFill/>
                </a:ln>
                <a:solidFill>
                  <a:prstClr val="black"/>
                </a:solidFill>
                <a:effectLst/>
                <a:uLnTx/>
                <a:uFillTx/>
                <a:latin typeface="Calibri"/>
                <a:ea typeface="+mn-ea"/>
                <a:cs typeface="Calibri"/>
              </a:rPr>
              <a:t> </a:t>
            </a:r>
            <a:r>
              <a:rPr kumimoji="0" lang="en-US" sz="2000" b="0" i="0" u="none" strike="noStrike" kern="1200" cap="none" spc="-5" normalizeH="0" baseline="0" noProof="0" dirty="0">
                <a:ln>
                  <a:noFill/>
                </a:ln>
                <a:solidFill>
                  <a:prstClr val="black"/>
                </a:solidFill>
                <a:effectLst/>
                <a:uLnTx/>
                <a:uFillTx/>
                <a:latin typeface="Calibri"/>
                <a:ea typeface="+mn-ea"/>
                <a:cs typeface="Calibri"/>
              </a:rPr>
              <a:t>The intensity of sound is measured in decibels (dB). It is a logarithmic and dimensionless unit generally used for sound intensity, indicating the ratio to a specific reference power or quantity level.</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The frequencies perceived by the human ear are between 20 Hz and 20 kHz</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 (20 000 Hz).</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heavy" strike="noStrike" kern="1200" cap="none" spc="-5" normalizeH="0" baseline="0" noProof="0" dirty="0">
                <a:ln>
                  <a:noFill/>
                </a:ln>
                <a:solidFill>
                  <a:prstClr val="black"/>
                </a:solidFill>
                <a:effectLst/>
                <a:uLnTx/>
                <a:uFill>
                  <a:solidFill>
                    <a:srgbClr val="000000"/>
                  </a:solidFill>
                </a:uFill>
                <a:latin typeface="Calibri"/>
                <a:ea typeface="+mn-ea"/>
                <a:cs typeface="Calibri"/>
              </a:rPr>
              <a:t>Sound Level (dB) Known Sounds</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0 dB The lowest sound the human ear can hear 30 dB Whisper quiet speech</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50 dB Rainfall quiet office Refrigerator Ventilation 60 dB Dishwasher Sewing machine normal conversation. 70 dB Heavy traffic vacuum cleaner hair dryer 80 dB Alarm clock Metro ;factory noise</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90 dB Shaving machine Truck traffic Lawn mower 100 dB Snowmobile garbage truck stereo</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110 dB Rock </a:t>
            </a:r>
            <a:r>
              <a:rPr kumimoji="0" lang="en-US" sz="1800" b="0" i="0" u="none" strike="noStrike" kern="1200" cap="none" spc="0" normalizeH="0" baseline="0" noProof="0" dirty="0" err="1">
                <a:ln>
                  <a:noFill/>
                </a:ln>
                <a:solidFill>
                  <a:prstClr val="black"/>
                </a:solidFill>
                <a:effectLst/>
                <a:uLnTx/>
                <a:uFillTx/>
                <a:latin typeface="Calibri"/>
                <a:ea typeface="+mn-ea"/>
                <a:cs typeface="Calibri"/>
              </a:rPr>
              <a:t>concertelectric</a:t>
            </a:r>
            <a:r>
              <a:rPr kumimoji="0" lang="en-US" sz="1800" b="0" i="0" u="none" strike="noStrike" kern="1200" cap="none" spc="0" normalizeH="0" baseline="0" noProof="0" dirty="0">
                <a:ln>
                  <a:noFill/>
                </a:ln>
                <a:solidFill>
                  <a:prstClr val="black"/>
                </a:solidFill>
                <a:effectLst/>
                <a:uLnTx/>
                <a:uFillTx/>
                <a:latin typeface="Calibri"/>
                <a:ea typeface="+mn-ea"/>
                <a:cs typeface="Calibri"/>
              </a:rPr>
              <a:t> Saw 120 dB Airplane airport night club 130 dB Drill hammer</a:t>
            </a:r>
          </a:p>
          <a:p>
            <a:pPr marL="355600" marR="5080" lvl="0" indent="-343535" algn="l" defTabSz="914400" rtl="0" eaLnBrk="1" fontAlgn="auto" latinLnBrk="0" hangingPunct="1">
              <a:lnSpc>
                <a:spcPct val="100000"/>
              </a:lnSpc>
              <a:spcBef>
                <a:spcPts val="105"/>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140 dB Shotgun Air attack warning system 180 dB Rocket launcher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normAutofit fontScale="90000"/>
          </a:bodyPr>
          <a:lstStyle/>
          <a:p>
            <a:r>
              <a:rPr lang="en-US" dirty="0">
                <a:cs typeface="Times New Roman" charset="0"/>
              </a:rPr>
              <a:t>Example of </a:t>
            </a:r>
            <a:r>
              <a:rPr lang="en-US" dirty="0" err="1">
                <a:cs typeface="Times New Roman" charset="0"/>
              </a:rPr>
              <a:t>Nyquist</a:t>
            </a:r>
            <a:r>
              <a:rPr lang="en-US" dirty="0">
                <a:cs typeface="Times New Roman" charset="0"/>
              </a:rPr>
              <a:t> and Shannon Formulations</a:t>
            </a:r>
          </a:p>
        </p:txBody>
      </p:sp>
      <p:sp>
        <p:nvSpPr>
          <p:cNvPr id="274435" name="Rectangle 3"/>
          <p:cNvSpPr>
            <a:spLocks noGrp="1" noChangeArrowheads="1"/>
          </p:cNvSpPr>
          <p:nvPr>
            <p:ph idx="1"/>
          </p:nvPr>
        </p:nvSpPr>
        <p:spPr/>
        <p:txBody>
          <a:bodyPr/>
          <a:lstStyle/>
          <a:p>
            <a:r>
              <a:rPr lang="en-US" dirty="0">
                <a:cs typeface="Times New Roman" charset="0"/>
              </a:rPr>
              <a:t>Spectrum of a channel between 3 MHz and 4 MHz ; </a:t>
            </a:r>
            <a:r>
              <a:rPr lang="en-US" dirty="0" err="1">
                <a:cs typeface="Times New Roman" charset="0"/>
              </a:rPr>
              <a:t>SNR</a:t>
            </a:r>
            <a:r>
              <a:rPr lang="en-US" baseline="-30000" dirty="0" err="1">
                <a:cs typeface="Times New Roman" charset="0"/>
              </a:rPr>
              <a:t>dB</a:t>
            </a:r>
            <a:r>
              <a:rPr lang="en-US" dirty="0">
                <a:cs typeface="Times New Roman" charset="0"/>
              </a:rPr>
              <a:t> = 24 dB</a:t>
            </a:r>
          </a:p>
          <a:p>
            <a:endParaRPr lang="en-US" dirty="0">
              <a:cs typeface="Times New Roman" charset="0"/>
            </a:endParaRPr>
          </a:p>
          <a:p>
            <a:endParaRPr lang="en-US" dirty="0">
              <a:cs typeface="Times New Roman" charset="0"/>
            </a:endParaRPr>
          </a:p>
          <a:p>
            <a:endParaRPr lang="en-US" dirty="0">
              <a:cs typeface="Times New Roman" charset="0"/>
            </a:endParaRPr>
          </a:p>
          <a:p>
            <a:r>
              <a:rPr lang="en-US" dirty="0">
                <a:cs typeface="Times New Roman" charset="0"/>
              </a:rPr>
              <a:t>Using Shannon</a:t>
            </a:r>
            <a:r>
              <a:rPr lang="ja-JP" altLang="en-US" dirty="0">
                <a:latin typeface="Arial"/>
                <a:cs typeface="Times New Roman" charset="0"/>
              </a:rPr>
              <a:t>’</a:t>
            </a:r>
            <a:r>
              <a:rPr lang="en-US" dirty="0">
                <a:cs typeface="Times New Roman" charset="0"/>
              </a:rPr>
              <a:t>s formula</a:t>
            </a:r>
            <a:endParaRPr lang="en-US" dirty="0"/>
          </a:p>
          <a:p>
            <a:endParaRPr lang="en-US" dirty="0"/>
          </a:p>
          <a:p>
            <a:endParaRPr lang="en-US" dirty="0"/>
          </a:p>
          <a:p>
            <a:endParaRPr lang="en-US" dirty="0"/>
          </a:p>
        </p:txBody>
      </p:sp>
      <p:sp>
        <p:nvSpPr>
          <p:cNvPr id="7"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110</a:t>
            </a:fld>
            <a:endParaRPr lang="en-US" dirty="0"/>
          </a:p>
        </p:txBody>
      </p:sp>
      <p:graphicFrame>
        <p:nvGraphicFramePr>
          <p:cNvPr id="274436" name="Object 4"/>
          <p:cNvGraphicFramePr>
            <a:graphicFrameLocks noChangeAspect="1"/>
          </p:cNvGraphicFramePr>
          <p:nvPr>
            <p:extLst>
              <p:ext uri="{D42A27DB-BD31-4B8C-83A1-F6EECF244321}">
                <p14:modId xmlns:p14="http://schemas.microsoft.com/office/powerpoint/2010/main" val="333112257"/>
              </p:ext>
            </p:extLst>
          </p:nvPr>
        </p:nvGraphicFramePr>
        <p:xfrm>
          <a:off x="1676400" y="2826167"/>
          <a:ext cx="4876800" cy="1562100"/>
        </p:xfrm>
        <a:graphic>
          <a:graphicData uri="http://schemas.openxmlformats.org/presentationml/2006/ole">
            <mc:AlternateContent xmlns:mc="http://schemas.openxmlformats.org/markup-compatibility/2006">
              <mc:Choice xmlns:v="urn:schemas-microsoft-com:vml" Requires="v">
                <p:oleObj name="Equation" r:id="rId3" imgW="1981080" imgH="634680" progId="Equation.3">
                  <p:embed/>
                </p:oleObj>
              </mc:Choice>
              <mc:Fallback>
                <p:oleObj name="Equation" r:id="rId3" imgW="1981080" imgH="634680" progId="Equation.3">
                  <p:embed/>
                  <p:pic>
                    <p:nvPicPr>
                      <p:cNvPr id="274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826167"/>
                        <a:ext cx="48768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4437" name="Object 5"/>
          <p:cNvGraphicFramePr>
            <a:graphicFrameLocks noChangeAspect="1"/>
          </p:cNvGraphicFramePr>
          <p:nvPr>
            <p:extLst>
              <p:ext uri="{D42A27DB-BD31-4B8C-83A1-F6EECF244321}">
                <p14:modId xmlns:p14="http://schemas.microsoft.com/office/powerpoint/2010/main" val="1457821664"/>
              </p:ext>
            </p:extLst>
          </p:nvPr>
        </p:nvGraphicFramePr>
        <p:xfrm>
          <a:off x="1443143" y="5211188"/>
          <a:ext cx="6629400" cy="608013"/>
        </p:xfrm>
        <a:graphic>
          <a:graphicData uri="http://schemas.openxmlformats.org/presentationml/2006/ole">
            <mc:AlternateContent xmlns:mc="http://schemas.openxmlformats.org/markup-compatibility/2006">
              <mc:Choice xmlns:v="urn:schemas-microsoft-com:vml" Requires="v">
                <p:oleObj name="Equation" r:id="rId5" imgW="2489040" imgH="228600" progId="Equation.3">
                  <p:embed/>
                </p:oleObj>
              </mc:Choice>
              <mc:Fallback>
                <p:oleObj name="Equation" r:id="rId5" imgW="2489040" imgH="228600" progId="Equation.3">
                  <p:embed/>
                  <p:pic>
                    <p:nvPicPr>
                      <p:cNvPr id="2744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3143" y="5211188"/>
                        <a:ext cx="66294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56755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normAutofit fontScale="90000"/>
          </a:bodyPr>
          <a:lstStyle/>
          <a:p>
            <a:r>
              <a:rPr lang="en-US" dirty="0">
                <a:cs typeface="Times New Roman" charset="0"/>
              </a:rPr>
              <a:t>Example of </a:t>
            </a:r>
            <a:r>
              <a:rPr lang="en-US" dirty="0" err="1">
                <a:cs typeface="Times New Roman" charset="0"/>
              </a:rPr>
              <a:t>Nyquist</a:t>
            </a:r>
            <a:r>
              <a:rPr lang="en-US" dirty="0">
                <a:cs typeface="Times New Roman" charset="0"/>
              </a:rPr>
              <a:t> and Shannon Formulations</a:t>
            </a:r>
          </a:p>
        </p:txBody>
      </p:sp>
      <p:sp>
        <p:nvSpPr>
          <p:cNvPr id="340995" name="Rectangle 3"/>
          <p:cNvSpPr>
            <a:spLocks noGrp="1" noChangeArrowheads="1"/>
          </p:cNvSpPr>
          <p:nvPr>
            <p:ph idx="1"/>
          </p:nvPr>
        </p:nvSpPr>
        <p:spPr/>
        <p:txBody>
          <a:bodyPr/>
          <a:lstStyle/>
          <a:p>
            <a:r>
              <a:rPr lang="en-US" dirty="0">
                <a:cs typeface="Times New Roman" charset="0"/>
              </a:rPr>
              <a:t>How many signaling levels are required?</a:t>
            </a:r>
            <a:endParaRPr lang="en-US" dirty="0"/>
          </a:p>
        </p:txBody>
      </p:sp>
      <p:sp>
        <p:nvSpPr>
          <p:cNvPr id="6"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111</a:t>
            </a:fld>
            <a:endParaRPr lang="en-US" dirty="0"/>
          </a:p>
        </p:txBody>
      </p:sp>
      <p:graphicFrame>
        <p:nvGraphicFramePr>
          <p:cNvPr id="340996" name="Object 4"/>
          <p:cNvGraphicFramePr>
            <a:graphicFrameLocks noChangeAspect="1"/>
          </p:cNvGraphicFramePr>
          <p:nvPr>
            <p:extLst>
              <p:ext uri="{D42A27DB-BD31-4B8C-83A1-F6EECF244321}">
                <p14:modId xmlns:p14="http://schemas.microsoft.com/office/powerpoint/2010/main" val="4187758156"/>
              </p:ext>
            </p:extLst>
          </p:nvPr>
        </p:nvGraphicFramePr>
        <p:xfrm>
          <a:off x="2158505" y="2476302"/>
          <a:ext cx="4387850" cy="2417763"/>
        </p:xfrm>
        <a:graphic>
          <a:graphicData uri="http://schemas.openxmlformats.org/presentationml/2006/ole">
            <mc:AlternateContent xmlns:mc="http://schemas.openxmlformats.org/markup-compatibility/2006">
              <mc:Choice xmlns:v="urn:schemas-microsoft-com:vml" Requires="v">
                <p:oleObj name="Equation" r:id="rId2" imgW="1612800" imgH="888840" progId="Equation.3">
                  <p:embed/>
                </p:oleObj>
              </mc:Choice>
              <mc:Fallback>
                <p:oleObj name="Equation" r:id="rId2" imgW="1612800" imgH="888840" progId="Equation.3">
                  <p:embed/>
                  <p:pic>
                    <p:nvPicPr>
                      <p:cNvPr id="34099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505" y="2476302"/>
                        <a:ext cx="4387850" cy="241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9949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normAutofit fontScale="90000"/>
          </a:bodyPr>
          <a:lstStyle/>
          <a:p>
            <a:r>
              <a:rPr lang="en-US" dirty="0">
                <a:cs typeface="Times New Roman" charset="0"/>
              </a:rPr>
              <a:t>Classifications of Transmission Media</a:t>
            </a:r>
          </a:p>
        </p:txBody>
      </p:sp>
      <p:sp>
        <p:nvSpPr>
          <p:cNvPr id="275459" name="Rectangle 3"/>
          <p:cNvSpPr>
            <a:spLocks noGrp="1" noChangeArrowheads="1"/>
          </p:cNvSpPr>
          <p:nvPr>
            <p:ph idx="1"/>
          </p:nvPr>
        </p:nvSpPr>
        <p:spPr/>
        <p:txBody>
          <a:bodyPr/>
          <a:lstStyle/>
          <a:p>
            <a:pPr>
              <a:lnSpc>
                <a:spcPct val="90000"/>
              </a:lnSpc>
            </a:pPr>
            <a:r>
              <a:rPr lang="en-US" sz="2800" dirty="0">
                <a:cs typeface="Times New Roman" charset="0"/>
              </a:rPr>
              <a:t>Guided Media</a:t>
            </a:r>
          </a:p>
          <a:p>
            <a:pPr lvl="1">
              <a:lnSpc>
                <a:spcPct val="90000"/>
              </a:lnSpc>
            </a:pPr>
            <a:r>
              <a:rPr lang="en-US" sz="2400" dirty="0">
                <a:cs typeface="Times New Roman" charset="0"/>
              </a:rPr>
              <a:t>Waves are guided along a solid medium</a:t>
            </a:r>
          </a:p>
          <a:p>
            <a:pPr lvl="1">
              <a:lnSpc>
                <a:spcPct val="90000"/>
              </a:lnSpc>
            </a:pPr>
            <a:r>
              <a:rPr lang="en-US" sz="2400" dirty="0">
                <a:cs typeface="Times New Roman" charset="0"/>
              </a:rPr>
              <a:t>E.g., copper twisted pair, copper coaxial cable, optical fiber</a:t>
            </a:r>
          </a:p>
          <a:p>
            <a:pPr>
              <a:lnSpc>
                <a:spcPct val="90000"/>
              </a:lnSpc>
            </a:pPr>
            <a:r>
              <a:rPr lang="en-US" sz="2800" dirty="0">
                <a:cs typeface="Times New Roman" charset="0"/>
              </a:rPr>
              <a:t>Unguided Media</a:t>
            </a:r>
          </a:p>
          <a:p>
            <a:pPr lvl="1">
              <a:lnSpc>
                <a:spcPct val="90000"/>
              </a:lnSpc>
            </a:pPr>
            <a:r>
              <a:rPr lang="en-US" sz="2400" dirty="0">
                <a:cs typeface="Times New Roman" charset="0"/>
              </a:rPr>
              <a:t>Provides means of transmission but does not guide electromagnetic signals</a:t>
            </a:r>
          </a:p>
          <a:p>
            <a:pPr lvl="1">
              <a:lnSpc>
                <a:spcPct val="90000"/>
              </a:lnSpc>
            </a:pPr>
            <a:r>
              <a:rPr lang="en-US" sz="2400" dirty="0">
                <a:cs typeface="Times New Roman" charset="0"/>
              </a:rPr>
              <a:t>Usually referred to as wireless transmission</a:t>
            </a:r>
          </a:p>
          <a:p>
            <a:pPr lvl="1">
              <a:lnSpc>
                <a:spcPct val="90000"/>
              </a:lnSpc>
            </a:pPr>
            <a:r>
              <a:rPr lang="en-US" sz="2400" dirty="0">
                <a:cs typeface="Times New Roman" charset="0"/>
              </a:rPr>
              <a:t>E.g., atmosphere, outer space</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112</a:t>
            </a:fld>
            <a:endParaRPr lang="en-US" dirty="0"/>
          </a:p>
        </p:txBody>
      </p:sp>
    </p:spTree>
    <p:extLst>
      <p:ext uri="{BB962C8B-B14F-4D97-AF65-F5344CB8AC3E}">
        <p14:creationId xmlns:p14="http://schemas.microsoft.com/office/powerpoint/2010/main" val="39743746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dirty="0">
                <a:cs typeface="Times New Roman" charset="0"/>
              </a:rPr>
              <a:t>Unguided Media</a:t>
            </a:r>
          </a:p>
        </p:txBody>
      </p:sp>
      <p:sp>
        <p:nvSpPr>
          <p:cNvPr id="277507" name="Rectangle 3"/>
          <p:cNvSpPr>
            <a:spLocks noGrp="1" noChangeArrowheads="1"/>
          </p:cNvSpPr>
          <p:nvPr>
            <p:ph idx="1"/>
          </p:nvPr>
        </p:nvSpPr>
        <p:spPr/>
        <p:txBody>
          <a:bodyPr/>
          <a:lstStyle/>
          <a:p>
            <a:r>
              <a:rPr lang="en-US" dirty="0">
                <a:cs typeface="Times New Roman" charset="0"/>
              </a:rPr>
              <a:t>Transmission and reception are achieved by means of an antenna</a:t>
            </a:r>
          </a:p>
          <a:p>
            <a:r>
              <a:rPr lang="en-US" dirty="0">
                <a:cs typeface="Times New Roman" charset="0"/>
              </a:rPr>
              <a:t>Configurations for wireless transmission</a:t>
            </a:r>
          </a:p>
          <a:p>
            <a:pPr lvl="1"/>
            <a:r>
              <a:rPr lang="en-US" dirty="0">
                <a:cs typeface="Times New Roman" charset="0"/>
              </a:rPr>
              <a:t>Directional </a:t>
            </a:r>
          </a:p>
          <a:p>
            <a:pPr lvl="1"/>
            <a:r>
              <a:rPr lang="en-US" dirty="0">
                <a:cs typeface="Times New Roman" charset="0"/>
              </a:rPr>
              <a:t>Omnidirectional</a:t>
            </a:r>
            <a:r>
              <a:rPr lang="en-US" dirty="0"/>
              <a:t> </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113</a:t>
            </a:fld>
            <a:endParaRPr lang="en-US" dirty="0"/>
          </a:p>
        </p:txBody>
      </p:sp>
    </p:spTree>
    <p:extLst>
      <p:ext uri="{BB962C8B-B14F-4D97-AF65-F5344CB8AC3E}">
        <p14:creationId xmlns:p14="http://schemas.microsoft.com/office/powerpoint/2010/main" val="3088698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2.10 Electromagnetic spectrum of Telecommunications</a:t>
            </a:r>
          </a:p>
        </p:txBody>
      </p:sp>
      <p:pic>
        <p:nvPicPr>
          <p:cNvPr id="6" name="Picture Placeholder 5" descr="Ch02fig10.eps"/>
          <p:cNvPicPr>
            <a:picLocks noGrp="1" noChangeAspect="1"/>
          </p:cNvPicPr>
          <p:nvPr>
            <p:ph type="pic" idx="1"/>
          </p:nvPr>
        </p:nvPicPr>
        <p:blipFill>
          <a:blip r:embed="rId3">
            <a:extLst>
              <a:ext uri="{28A0092B-C50C-407E-A947-70E740481C1C}">
                <a14:useLocalDpi xmlns:a14="http://schemas.microsoft.com/office/drawing/2010/main" val="0"/>
              </a:ext>
            </a:extLst>
          </a:blip>
          <a:srcRect l="-133" r="-133"/>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114</a:t>
            </a:fld>
            <a:endParaRPr lang="en-US" dirty="0"/>
          </a:p>
        </p:txBody>
      </p:sp>
    </p:spTree>
    <p:extLst>
      <p:ext uri="{BB962C8B-B14F-4D97-AF65-F5344CB8AC3E}">
        <p14:creationId xmlns:p14="http://schemas.microsoft.com/office/powerpoint/2010/main" val="3812795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normAutofit fontScale="90000"/>
          </a:bodyPr>
          <a:lstStyle/>
          <a:p>
            <a:r>
              <a:rPr lang="en-US" dirty="0">
                <a:cs typeface="Times New Roman" charset="0"/>
              </a:rPr>
              <a:t>General Frequency Ranges</a:t>
            </a:r>
          </a:p>
        </p:txBody>
      </p:sp>
      <p:sp>
        <p:nvSpPr>
          <p:cNvPr id="278531" name="Rectangle 3"/>
          <p:cNvSpPr>
            <a:spLocks noGrp="1" noChangeArrowheads="1"/>
          </p:cNvSpPr>
          <p:nvPr>
            <p:ph idx="1"/>
          </p:nvPr>
        </p:nvSpPr>
        <p:spPr>
          <a:xfrm>
            <a:off x="1143000" y="1828800"/>
            <a:ext cx="7772400" cy="4114800"/>
          </a:xfrm>
        </p:spPr>
        <p:txBody>
          <a:bodyPr>
            <a:normAutofit fontScale="92500" lnSpcReduction="20000"/>
          </a:bodyPr>
          <a:lstStyle/>
          <a:p>
            <a:pPr>
              <a:lnSpc>
                <a:spcPct val="90000"/>
              </a:lnSpc>
            </a:pPr>
            <a:r>
              <a:rPr lang="en-US" sz="2800" dirty="0">
                <a:cs typeface="Times New Roman" charset="0"/>
              </a:rPr>
              <a:t>Microwave frequency range</a:t>
            </a:r>
          </a:p>
          <a:p>
            <a:pPr lvl="1">
              <a:lnSpc>
                <a:spcPct val="90000"/>
              </a:lnSpc>
            </a:pPr>
            <a:r>
              <a:rPr lang="en-US" sz="2400" dirty="0">
                <a:cs typeface="Times New Roman" charset="0"/>
              </a:rPr>
              <a:t>1 GHz to 40 GHz</a:t>
            </a:r>
          </a:p>
          <a:p>
            <a:pPr lvl="1">
              <a:lnSpc>
                <a:spcPct val="90000"/>
              </a:lnSpc>
            </a:pPr>
            <a:r>
              <a:rPr lang="en-US" sz="2400" dirty="0">
                <a:cs typeface="Times New Roman" charset="0"/>
              </a:rPr>
              <a:t>Directional beams possible</a:t>
            </a:r>
          </a:p>
          <a:p>
            <a:pPr lvl="1">
              <a:lnSpc>
                <a:spcPct val="90000"/>
              </a:lnSpc>
            </a:pPr>
            <a:r>
              <a:rPr lang="en-US" sz="2400" dirty="0">
                <a:cs typeface="Times New Roman" charset="0"/>
              </a:rPr>
              <a:t>Suitable for point-to-point transmission</a:t>
            </a:r>
          </a:p>
          <a:p>
            <a:pPr lvl="1">
              <a:lnSpc>
                <a:spcPct val="90000"/>
              </a:lnSpc>
            </a:pPr>
            <a:r>
              <a:rPr lang="en-US" sz="2400" dirty="0">
                <a:cs typeface="Times New Roman" charset="0"/>
              </a:rPr>
              <a:t>Used for satellite communications</a:t>
            </a:r>
          </a:p>
          <a:p>
            <a:pPr>
              <a:lnSpc>
                <a:spcPct val="90000"/>
              </a:lnSpc>
            </a:pPr>
            <a:r>
              <a:rPr lang="en-US" sz="2800" dirty="0">
                <a:cs typeface="Times New Roman" charset="0"/>
              </a:rPr>
              <a:t>Radio frequency range</a:t>
            </a:r>
          </a:p>
          <a:p>
            <a:pPr lvl="1">
              <a:lnSpc>
                <a:spcPct val="90000"/>
              </a:lnSpc>
            </a:pPr>
            <a:r>
              <a:rPr lang="en-US" sz="2400" dirty="0">
                <a:cs typeface="Times New Roman" charset="0"/>
              </a:rPr>
              <a:t>30 MHz to 1 GHz </a:t>
            </a:r>
          </a:p>
          <a:p>
            <a:pPr lvl="1">
              <a:lnSpc>
                <a:spcPct val="90000"/>
              </a:lnSpc>
            </a:pPr>
            <a:r>
              <a:rPr lang="en-US" sz="2400" dirty="0">
                <a:cs typeface="Times New Roman" charset="0"/>
              </a:rPr>
              <a:t>Suitable for omnidirectional applications</a:t>
            </a:r>
          </a:p>
          <a:p>
            <a:pPr>
              <a:lnSpc>
                <a:spcPct val="90000"/>
              </a:lnSpc>
            </a:pPr>
            <a:r>
              <a:rPr lang="en-US" sz="2800" dirty="0">
                <a:cs typeface="Times New Roman" charset="0"/>
              </a:rPr>
              <a:t>Infrared frequency range</a:t>
            </a:r>
          </a:p>
          <a:p>
            <a:pPr lvl="1">
              <a:lnSpc>
                <a:spcPct val="90000"/>
              </a:lnSpc>
            </a:pPr>
            <a:r>
              <a:rPr lang="en-US" sz="2400" dirty="0">
                <a:cs typeface="Times New Roman" charset="0"/>
              </a:rPr>
              <a:t>Roughly, 3x10</a:t>
            </a:r>
            <a:r>
              <a:rPr lang="en-US" sz="2400" baseline="30000" dirty="0">
                <a:cs typeface="Times New Roman" charset="0"/>
              </a:rPr>
              <a:t>11</a:t>
            </a:r>
            <a:r>
              <a:rPr lang="en-US" sz="2400" dirty="0">
                <a:cs typeface="Times New Roman" charset="0"/>
              </a:rPr>
              <a:t> to 2x10</a:t>
            </a:r>
            <a:r>
              <a:rPr lang="en-US" sz="2400" baseline="30000" dirty="0">
                <a:cs typeface="Times New Roman" charset="0"/>
              </a:rPr>
              <a:t>14</a:t>
            </a:r>
            <a:r>
              <a:rPr lang="en-US" sz="2400" dirty="0">
                <a:cs typeface="Times New Roman" charset="0"/>
              </a:rPr>
              <a:t> Hz</a:t>
            </a:r>
          </a:p>
          <a:p>
            <a:pPr lvl="1">
              <a:lnSpc>
                <a:spcPct val="90000"/>
              </a:lnSpc>
            </a:pPr>
            <a:r>
              <a:rPr lang="en-US" sz="2400" dirty="0">
                <a:cs typeface="Times New Roman" charset="0"/>
              </a:rPr>
              <a:t>Useful in local point-to-point multipoint applications within confined areas </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115</a:t>
            </a:fld>
            <a:endParaRPr lang="en-US" dirty="0"/>
          </a:p>
        </p:txBody>
      </p:sp>
    </p:spTree>
    <p:extLst>
      <p:ext uri="{BB962C8B-B14F-4D97-AF65-F5344CB8AC3E}">
        <p14:creationId xmlns:p14="http://schemas.microsoft.com/office/powerpoint/2010/main" val="9406020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dirty="0">
                <a:cs typeface="Times New Roman" charset="0"/>
              </a:rPr>
              <a:t>Terrestrial Microwave</a:t>
            </a:r>
          </a:p>
        </p:txBody>
      </p:sp>
      <p:sp>
        <p:nvSpPr>
          <p:cNvPr id="279555" name="Rectangle 3"/>
          <p:cNvSpPr>
            <a:spLocks noGrp="1" noChangeArrowheads="1"/>
          </p:cNvSpPr>
          <p:nvPr>
            <p:ph idx="1"/>
          </p:nvPr>
        </p:nvSpPr>
        <p:spPr/>
        <p:txBody>
          <a:bodyPr/>
          <a:lstStyle/>
          <a:p>
            <a:r>
              <a:rPr lang="en-US" sz="2800" dirty="0">
                <a:cs typeface="Times New Roman" charset="0"/>
              </a:rPr>
              <a:t>Description of common microwave antenna</a:t>
            </a:r>
          </a:p>
          <a:p>
            <a:pPr lvl="1"/>
            <a:r>
              <a:rPr lang="en-US" sz="2400" dirty="0">
                <a:cs typeface="Times New Roman" charset="0"/>
              </a:rPr>
              <a:t>Parabolic "dish", 3 m in diameter</a:t>
            </a:r>
          </a:p>
          <a:p>
            <a:pPr lvl="1"/>
            <a:r>
              <a:rPr lang="en-US" sz="2400" dirty="0">
                <a:cs typeface="Times New Roman" charset="0"/>
              </a:rPr>
              <a:t>Fixed rigidly and focuses a narrow beam</a:t>
            </a:r>
          </a:p>
          <a:p>
            <a:pPr lvl="1"/>
            <a:r>
              <a:rPr lang="en-US" sz="2400" dirty="0">
                <a:cs typeface="Times New Roman" charset="0"/>
              </a:rPr>
              <a:t>Achieves line-of-sight transmission to receiving antenna</a:t>
            </a:r>
          </a:p>
          <a:p>
            <a:pPr lvl="1"/>
            <a:r>
              <a:rPr lang="en-US" sz="2400" dirty="0">
                <a:cs typeface="Times New Roman" charset="0"/>
              </a:rPr>
              <a:t>Located at substantial heights above ground level </a:t>
            </a:r>
          </a:p>
          <a:p>
            <a:r>
              <a:rPr lang="en-US" sz="2800" dirty="0">
                <a:cs typeface="Times New Roman" charset="0"/>
              </a:rPr>
              <a:t>Applications</a:t>
            </a:r>
          </a:p>
          <a:p>
            <a:pPr lvl="1"/>
            <a:r>
              <a:rPr lang="en-US" sz="2400" dirty="0">
                <a:cs typeface="Times New Roman" charset="0"/>
              </a:rPr>
              <a:t>Long haul telecommunications service</a:t>
            </a:r>
          </a:p>
          <a:p>
            <a:pPr lvl="1"/>
            <a:r>
              <a:rPr lang="en-US" sz="2400" dirty="0">
                <a:cs typeface="Times New Roman" charset="0"/>
              </a:rPr>
              <a:t>Short point-to-point links between buildings</a:t>
            </a:r>
            <a:endParaRPr lang="en-US" sz="2400" dirty="0"/>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116</a:t>
            </a:fld>
            <a:endParaRPr lang="en-US" dirty="0"/>
          </a:p>
        </p:txBody>
      </p:sp>
    </p:spTree>
    <p:extLst>
      <p:ext uri="{BB962C8B-B14F-4D97-AF65-F5344CB8AC3E}">
        <p14:creationId xmlns:p14="http://schemas.microsoft.com/office/powerpoint/2010/main" val="1938297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dirty="0">
                <a:cs typeface="Times New Roman" charset="0"/>
              </a:rPr>
              <a:t>Satellite Microwave</a:t>
            </a:r>
          </a:p>
        </p:txBody>
      </p:sp>
      <p:sp>
        <p:nvSpPr>
          <p:cNvPr id="280579" name="Rectangle 3"/>
          <p:cNvSpPr>
            <a:spLocks noGrp="1" noChangeArrowheads="1"/>
          </p:cNvSpPr>
          <p:nvPr>
            <p:ph idx="1"/>
          </p:nvPr>
        </p:nvSpPr>
        <p:spPr/>
        <p:txBody>
          <a:bodyPr/>
          <a:lstStyle/>
          <a:p>
            <a:pPr>
              <a:lnSpc>
                <a:spcPct val="90000"/>
              </a:lnSpc>
            </a:pPr>
            <a:r>
              <a:rPr lang="en-US" sz="2800" dirty="0">
                <a:cs typeface="Times New Roman" charset="0"/>
              </a:rPr>
              <a:t>Description of communication satellite</a:t>
            </a:r>
          </a:p>
          <a:p>
            <a:pPr lvl="1">
              <a:lnSpc>
                <a:spcPct val="90000"/>
              </a:lnSpc>
            </a:pPr>
            <a:r>
              <a:rPr lang="en-US" sz="2400" dirty="0">
                <a:cs typeface="Times New Roman" charset="0"/>
              </a:rPr>
              <a:t>Microwave relay station</a:t>
            </a:r>
          </a:p>
          <a:p>
            <a:pPr lvl="1">
              <a:lnSpc>
                <a:spcPct val="90000"/>
              </a:lnSpc>
            </a:pPr>
            <a:r>
              <a:rPr lang="en-US" sz="2400" dirty="0">
                <a:cs typeface="Times New Roman" charset="0"/>
              </a:rPr>
              <a:t>Used to link two or more ground-based microwave transmitter/receivers</a:t>
            </a:r>
          </a:p>
          <a:p>
            <a:pPr lvl="1">
              <a:lnSpc>
                <a:spcPct val="90000"/>
              </a:lnSpc>
            </a:pPr>
            <a:r>
              <a:rPr lang="en-US" sz="2400" dirty="0">
                <a:cs typeface="Times New Roman" charset="0"/>
              </a:rPr>
              <a:t>Receives transmissions on one frequency band (uplink), amplifies or repeats the signal, and transmits it on another frequency (downlink)</a:t>
            </a:r>
          </a:p>
          <a:p>
            <a:pPr>
              <a:lnSpc>
                <a:spcPct val="90000"/>
              </a:lnSpc>
            </a:pPr>
            <a:r>
              <a:rPr lang="en-US" sz="2800" dirty="0">
                <a:cs typeface="Times New Roman" charset="0"/>
              </a:rPr>
              <a:t>Applications</a:t>
            </a:r>
          </a:p>
          <a:p>
            <a:pPr lvl="1">
              <a:lnSpc>
                <a:spcPct val="90000"/>
              </a:lnSpc>
            </a:pPr>
            <a:r>
              <a:rPr lang="en-US" sz="2400" dirty="0">
                <a:cs typeface="Times New Roman" charset="0"/>
              </a:rPr>
              <a:t>Television distribution</a:t>
            </a:r>
          </a:p>
          <a:p>
            <a:pPr lvl="1">
              <a:lnSpc>
                <a:spcPct val="90000"/>
              </a:lnSpc>
            </a:pPr>
            <a:r>
              <a:rPr lang="en-US" sz="2400" dirty="0">
                <a:cs typeface="Times New Roman" charset="0"/>
              </a:rPr>
              <a:t>Long-distance telephone transmission</a:t>
            </a:r>
          </a:p>
          <a:p>
            <a:pPr lvl="1">
              <a:lnSpc>
                <a:spcPct val="90000"/>
              </a:lnSpc>
            </a:pPr>
            <a:r>
              <a:rPr lang="en-US" sz="2400" dirty="0">
                <a:cs typeface="Times New Roman" charset="0"/>
              </a:rPr>
              <a:t>Private business networks</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117</a:t>
            </a:fld>
            <a:endParaRPr lang="en-US" dirty="0"/>
          </a:p>
        </p:txBody>
      </p:sp>
    </p:spTree>
    <p:extLst>
      <p:ext uri="{BB962C8B-B14F-4D97-AF65-F5344CB8AC3E}">
        <p14:creationId xmlns:p14="http://schemas.microsoft.com/office/powerpoint/2010/main" val="2428021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dirty="0">
                <a:cs typeface="Times New Roman" charset="0"/>
              </a:rPr>
              <a:t>Broadcast Radio</a:t>
            </a:r>
          </a:p>
        </p:txBody>
      </p:sp>
      <p:sp>
        <p:nvSpPr>
          <p:cNvPr id="281603" name="Rectangle 3"/>
          <p:cNvSpPr>
            <a:spLocks noGrp="1" noChangeArrowheads="1"/>
          </p:cNvSpPr>
          <p:nvPr>
            <p:ph idx="1"/>
          </p:nvPr>
        </p:nvSpPr>
        <p:spPr/>
        <p:txBody>
          <a:bodyPr/>
          <a:lstStyle/>
          <a:p>
            <a:r>
              <a:rPr lang="en-US" sz="2800" dirty="0">
                <a:cs typeface="Times New Roman" charset="0"/>
              </a:rPr>
              <a:t>Description of broadcast radio antennas</a:t>
            </a:r>
          </a:p>
          <a:p>
            <a:pPr lvl="1"/>
            <a:r>
              <a:rPr lang="en-US" sz="2400" dirty="0">
                <a:cs typeface="Times New Roman" charset="0"/>
              </a:rPr>
              <a:t>Omnidirectional</a:t>
            </a:r>
          </a:p>
          <a:p>
            <a:pPr lvl="1"/>
            <a:r>
              <a:rPr lang="en-US" sz="2400" dirty="0">
                <a:cs typeface="Times New Roman" charset="0"/>
              </a:rPr>
              <a:t>Antennas not required to be dish-shaped</a:t>
            </a:r>
          </a:p>
          <a:p>
            <a:pPr lvl="1"/>
            <a:r>
              <a:rPr lang="en-US" sz="2400" dirty="0">
                <a:cs typeface="Times New Roman" charset="0"/>
              </a:rPr>
              <a:t>Antennas need not be rigidly mounted to a precise alignment</a:t>
            </a:r>
          </a:p>
          <a:p>
            <a:r>
              <a:rPr lang="en-US" sz="2800" dirty="0">
                <a:cs typeface="Times New Roman" charset="0"/>
              </a:rPr>
              <a:t>Applications</a:t>
            </a:r>
          </a:p>
          <a:p>
            <a:pPr lvl="1"/>
            <a:r>
              <a:rPr lang="en-US" sz="2400" dirty="0">
                <a:cs typeface="Times New Roman" charset="0"/>
              </a:rPr>
              <a:t>Broadcast radio</a:t>
            </a:r>
          </a:p>
          <a:p>
            <a:pPr lvl="2"/>
            <a:r>
              <a:rPr lang="en-US" sz="2000" dirty="0">
                <a:cs typeface="Times New Roman" charset="0"/>
              </a:rPr>
              <a:t>VHF and part of the UHF band; 30 MHZ to 1GHz</a:t>
            </a:r>
          </a:p>
          <a:p>
            <a:pPr lvl="2"/>
            <a:r>
              <a:rPr lang="en-US" sz="2000" dirty="0">
                <a:cs typeface="Times New Roman" charset="0"/>
              </a:rPr>
              <a:t>Covers FM radio and UHF and VHF television</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118</a:t>
            </a:fld>
            <a:endParaRPr lang="en-US" dirty="0"/>
          </a:p>
        </p:txBody>
      </p:sp>
    </p:spTree>
    <p:extLst>
      <p:ext uri="{BB962C8B-B14F-4D97-AF65-F5344CB8AC3E}">
        <p14:creationId xmlns:p14="http://schemas.microsoft.com/office/powerpoint/2010/main" val="10349077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t>Summary</a:t>
            </a:r>
            <a:endParaRPr lang="en-AU"/>
          </a:p>
        </p:txBody>
      </p:sp>
      <p:sp>
        <p:nvSpPr>
          <p:cNvPr id="76803" name="Rectangle 3"/>
          <p:cNvSpPr>
            <a:spLocks noGrp="1" noChangeArrowheads="1"/>
          </p:cNvSpPr>
          <p:nvPr>
            <p:ph sz="half" idx="1"/>
          </p:nvPr>
        </p:nvSpPr>
        <p:spPr>
          <a:xfrm>
            <a:off x="457200" y="1752600"/>
            <a:ext cx="4486589" cy="4778375"/>
          </a:xfrm>
        </p:spPr>
        <p:txBody>
          <a:bodyPr>
            <a:normAutofit lnSpcReduction="10000"/>
          </a:bodyPr>
          <a:lstStyle/>
          <a:p>
            <a:pPr algn="l"/>
            <a:r>
              <a:rPr lang="en-US" sz="2400" b="1" i="0" u="none" strike="noStrike" baseline="0" dirty="0">
                <a:latin typeface="TimesTenLTStd-Bold"/>
              </a:rPr>
              <a:t>Signals for Conveying Information</a:t>
            </a:r>
          </a:p>
          <a:p>
            <a:pPr lvl="1"/>
            <a:r>
              <a:rPr lang="en-US" dirty="0"/>
              <a:t>Time Domain Concepts</a:t>
            </a:r>
          </a:p>
          <a:p>
            <a:pPr lvl="1"/>
            <a:r>
              <a:rPr lang="en-US" dirty="0"/>
              <a:t>Frequency Domain Concepts</a:t>
            </a:r>
          </a:p>
          <a:p>
            <a:pPr lvl="1"/>
            <a:r>
              <a:rPr lang="en-US" dirty="0"/>
              <a:t>Relationship between Data Rate and Bandwidth</a:t>
            </a:r>
          </a:p>
          <a:p>
            <a:pPr lvl="1"/>
            <a:endParaRPr lang="en-US" dirty="0"/>
          </a:p>
          <a:p>
            <a:pPr algn="l"/>
            <a:r>
              <a:rPr lang="en-US" sz="2400" b="1" i="0" u="none" strike="noStrike" baseline="0" dirty="0">
                <a:latin typeface="TimesTenLTStd-Bold"/>
              </a:rPr>
              <a:t>Analog and Digital Data Transmission</a:t>
            </a:r>
          </a:p>
          <a:p>
            <a:pPr lvl="1" eaLnBrk="1" hangingPunct="1"/>
            <a:r>
              <a:rPr lang="en-US" dirty="0"/>
              <a:t>Analog and Digital Data</a:t>
            </a:r>
          </a:p>
          <a:p>
            <a:pPr lvl="1" eaLnBrk="1" hangingPunct="1"/>
            <a:r>
              <a:rPr lang="en-US" dirty="0"/>
              <a:t>Analog and Digital Signaling</a:t>
            </a:r>
          </a:p>
          <a:p>
            <a:pPr lvl="1" eaLnBrk="1" hangingPunct="1"/>
            <a:r>
              <a:rPr lang="en-US" dirty="0"/>
              <a:t>Analog and Digital Transmission</a:t>
            </a:r>
          </a:p>
        </p:txBody>
      </p:sp>
      <p:sp>
        <p:nvSpPr>
          <p:cNvPr id="76804" name="Content Placeholder 11"/>
          <p:cNvSpPr>
            <a:spLocks noGrp="1"/>
          </p:cNvSpPr>
          <p:nvPr>
            <p:ph sz="half" idx="2"/>
          </p:nvPr>
        </p:nvSpPr>
        <p:spPr>
          <a:xfrm>
            <a:off x="5410200" y="1752600"/>
            <a:ext cx="3565525" cy="5257800"/>
          </a:xfrm>
        </p:spPr>
        <p:txBody>
          <a:bodyPr>
            <a:normAutofit lnSpcReduction="10000"/>
          </a:bodyPr>
          <a:lstStyle/>
          <a:p>
            <a:pPr algn="l"/>
            <a:r>
              <a:rPr lang="en-US" sz="2400" b="1" i="0" u="none" strike="noStrike" baseline="0" dirty="0">
                <a:solidFill>
                  <a:srgbClr val="000000"/>
                </a:solidFill>
                <a:latin typeface="TimesTenLTStd-Bold"/>
              </a:rPr>
              <a:t>Channel Capacity</a:t>
            </a:r>
          </a:p>
          <a:p>
            <a:pPr lvl="1" eaLnBrk="1" hangingPunct="1"/>
            <a:r>
              <a:rPr lang="en-US" dirty="0"/>
              <a:t>Nyquist Bandwidth</a:t>
            </a:r>
          </a:p>
          <a:p>
            <a:pPr lvl="1" eaLnBrk="1" hangingPunct="1"/>
            <a:r>
              <a:rPr lang="en-US" dirty="0"/>
              <a:t>Shannon Capacity Formula</a:t>
            </a:r>
          </a:p>
          <a:p>
            <a:pPr lvl="1" eaLnBrk="1" hangingPunct="1"/>
            <a:endParaRPr lang="en-US" dirty="0"/>
          </a:p>
          <a:p>
            <a:pPr algn="l"/>
            <a:r>
              <a:rPr lang="en-US" sz="2400" b="1" i="0" u="none" strike="noStrike" baseline="0" dirty="0">
                <a:solidFill>
                  <a:srgbClr val="000000"/>
                </a:solidFill>
                <a:latin typeface="TimesTenLTStd-Bold"/>
              </a:rPr>
              <a:t>Transmission Media</a:t>
            </a:r>
          </a:p>
          <a:p>
            <a:pPr lvl="1"/>
            <a:r>
              <a:rPr lang="en-US" b="0" i="0" u="none" strike="noStrike" baseline="0" dirty="0">
                <a:solidFill>
                  <a:srgbClr val="000000"/>
                </a:solidFill>
                <a:latin typeface="TimesTenLTStd-Roman"/>
              </a:rPr>
              <a:t>Terrestrial Microwave</a:t>
            </a:r>
          </a:p>
          <a:p>
            <a:pPr lvl="1"/>
            <a:r>
              <a:rPr lang="en-US" b="0" i="0" u="none" strike="noStrike" baseline="0" dirty="0">
                <a:solidFill>
                  <a:srgbClr val="000000"/>
                </a:solidFill>
                <a:latin typeface="TimesTenLTStd-Roman"/>
              </a:rPr>
              <a:t>Satellite Microwave</a:t>
            </a:r>
          </a:p>
          <a:p>
            <a:pPr lvl="1"/>
            <a:r>
              <a:rPr lang="en-US" b="0" i="0" u="none" strike="noStrike" baseline="0" dirty="0">
                <a:solidFill>
                  <a:srgbClr val="000000"/>
                </a:solidFill>
                <a:latin typeface="TimesTenLTStd-Roman"/>
              </a:rPr>
              <a:t>Broadcast Radio</a:t>
            </a:r>
            <a:endParaRPr lang="en-US" b="1" i="0" u="none" strike="noStrike" baseline="0" dirty="0">
              <a:latin typeface="TimesTenLTStd-Bold"/>
            </a:endParaRPr>
          </a:p>
        </p:txBody>
      </p:sp>
      <p:sp>
        <p:nvSpPr>
          <p:cNvPr id="6" name="Footer Placeholder 5"/>
          <p:cNvSpPr>
            <a:spLocks noGrp="1"/>
          </p:cNvSpPr>
          <p:nvPr>
            <p:ph type="ftr" sz="quarter" idx="11"/>
          </p:nvPr>
        </p:nvSpPr>
        <p:spPr>
          <a:xfrm>
            <a:off x="152400" y="6492875"/>
            <a:ext cx="5419725" cy="365125"/>
          </a:xfrm>
        </p:spPr>
        <p:txBody>
          <a:bodyPr/>
          <a:lstStyle/>
          <a:p>
            <a:pPr>
              <a:defRPr/>
            </a:pP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82551"/>
            <a:ext cx="9406890" cy="690574"/>
          </a:xfrm>
          <a:prstGeom prst="rect">
            <a:avLst/>
          </a:prstGeom>
        </p:spPr>
        <p:txBody>
          <a:bodyPr vert="horz" wrap="square" lIns="0" tIns="13335" rIns="0" bIns="0" rtlCol="0">
            <a:spAutoFit/>
          </a:bodyPr>
          <a:lstStyle/>
          <a:p>
            <a:pPr marL="12700">
              <a:lnSpc>
                <a:spcPct val="100000"/>
              </a:lnSpc>
              <a:spcBef>
                <a:spcPts val="105"/>
              </a:spcBef>
            </a:pPr>
            <a:r>
              <a:rPr lang="en-US" sz="4400" spc="-10" dirty="0"/>
              <a:t>Wireless Communication Environments</a:t>
            </a:r>
            <a:endParaRPr sz="4400" dirty="0"/>
          </a:p>
        </p:txBody>
      </p:sp>
      <p:sp>
        <p:nvSpPr>
          <p:cNvPr id="3" name="object 3"/>
          <p:cNvSpPr txBox="1"/>
          <p:nvPr/>
        </p:nvSpPr>
        <p:spPr>
          <a:xfrm>
            <a:off x="358140" y="903231"/>
            <a:ext cx="8430260" cy="6028382"/>
          </a:xfrm>
          <a:prstGeom prst="rect">
            <a:avLst/>
          </a:prstGeom>
        </p:spPr>
        <p:txBody>
          <a:bodyPr vert="horz" wrap="square" lIns="0" tIns="12700" rIns="0" bIns="0" rtlCol="0">
            <a:spAutoFit/>
          </a:bodyPr>
          <a:lstStyle/>
          <a:p>
            <a:pPr marL="355600" marR="0" lvl="0" indent="-343535" algn="l" defTabSz="914400" rtl="0" eaLnBrk="1" fontAlgn="auto" latinLnBrk="0" hangingPunct="1">
              <a:lnSpc>
                <a:spcPts val="3350"/>
              </a:lnSpc>
              <a:spcBef>
                <a:spcPts val="100"/>
              </a:spcBef>
              <a:spcAft>
                <a:spcPts val="0"/>
              </a:spcAft>
              <a:buClrTx/>
              <a:buSzTx/>
              <a:buFont typeface="Arial MT"/>
              <a:buChar char="•"/>
              <a:tabLst>
                <a:tab pos="355600" algn="l"/>
                <a:tab pos="356235" algn="l"/>
              </a:tabLst>
              <a:defRPr/>
            </a:pPr>
            <a:r>
              <a:rPr kumimoji="0" lang="en-US" sz="3000" b="1" i="0" u="none" strike="noStrike" kern="1200" cap="none" spc="-10" normalizeH="0" baseline="0" noProof="0" dirty="0">
                <a:ln>
                  <a:noFill/>
                </a:ln>
                <a:solidFill>
                  <a:prstClr val="black"/>
                </a:solidFill>
                <a:effectLst/>
                <a:uLnTx/>
                <a:uFillTx/>
                <a:latin typeface="Calibri"/>
                <a:ea typeface="+mn-ea"/>
                <a:cs typeface="Calibri"/>
              </a:rPr>
              <a:t>Radio Waves</a:t>
            </a:r>
            <a:r>
              <a:rPr kumimoji="0" sz="3000" b="0" i="0" u="none" strike="noStrike" kern="1200" cap="none" spc="-10" normalizeH="0" baseline="0" noProof="0" dirty="0">
                <a:ln>
                  <a:noFill/>
                </a:ln>
                <a:solidFill>
                  <a:prstClr val="black"/>
                </a:solidFill>
                <a:effectLst/>
                <a:uLnTx/>
                <a:uFillTx/>
                <a:latin typeface="Calibri"/>
                <a:ea typeface="+mn-ea"/>
                <a:cs typeface="Calibri"/>
              </a:rPr>
              <a:t>;</a:t>
            </a:r>
            <a:r>
              <a:rPr kumimoji="0" sz="3000" b="0" i="0" u="none" strike="noStrike" kern="1200" cap="none" spc="-20" normalizeH="0" baseline="0" noProof="0" dirty="0">
                <a:ln>
                  <a:noFill/>
                </a:ln>
                <a:solidFill>
                  <a:prstClr val="black"/>
                </a:solidFill>
                <a:effectLst/>
                <a:uLnTx/>
                <a:uFillTx/>
                <a:latin typeface="Calibri"/>
                <a:ea typeface="+mn-ea"/>
                <a:cs typeface="Calibri"/>
              </a:rPr>
              <a:t> </a:t>
            </a:r>
            <a:r>
              <a:rPr kumimoji="0" lang="en-US" sz="2400" b="0" i="0" u="none" strike="noStrike" kern="1200" cap="none" spc="-10" normalizeH="0" baseline="0" noProof="0" dirty="0">
                <a:ln>
                  <a:noFill/>
                </a:ln>
                <a:solidFill>
                  <a:prstClr val="black"/>
                </a:solidFill>
                <a:effectLst/>
                <a:uLnTx/>
                <a:uFillTx/>
                <a:latin typeface="Calibri"/>
                <a:ea typeface="+mn-ea"/>
                <a:cs typeface="Calibri"/>
              </a:rPr>
              <a:t>With radio vibration count These are electromagnetic waves occurring. (long wavelength)</a:t>
            </a:r>
          </a:p>
          <a:p>
            <a:pPr marL="355600" marR="0" lvl="0" indent="-343535" algn="l" defTabSz="914400" rtl="0" eaLnBrk="1" fontAlgn="auto" latinLnBrk="0" hangingPunct="1">
              <a:lnSpc>
                <a:spcPts val="3350"/>
              </a:lnSpc>
              <a:spcBef>
                <a:spcPts val="100"/>
              </a:spcBef>
              <a:spcAft>
                <a:spcPts val="0"/>
              </a:spcAft>
              <a:buClrTx/>
              <a:buSzTx/>
              <a:buFont typeface="Arial MT"/>
              <a:buChar char="•"/>
              <a:tabLst>
                <a:tab pos="355600" algn="l"/>
                <a:tab pos="356235" algn="l"/>
              </a:tabLst>
              <a:defRPr/>
            </a:pPr>
            <a:r>
              <a:rPr kumimoji="0" lang="en-US" sz="3000" b="1" i="0" u="none" strike="noStrike" kern="1200" cap="none" spc="-15" normalizeH="0" baseline="0" noProof="0" dirty="0">
                <a:ln>
                  <a:noFill/>
                </a:ln>
                <a:solidFill>
                  <a:prstClr val="black"/>
                </a:solidFill>
                <a:effectLst/>
                <a:uLnTx/>
                <a:uFillTx/>
                <a:latin typeface="Calibri"/>
                <a:ea typeface="+mn-ea"/>
                <a:cs typeface="Calibri"/>
              </a:rPr>
              <a:t>Microwave</a:t>
            </a:r>
            <a:r>
              <a:rPr kumimoji="0" sz="3000" b="0" i="0" u="none" strike="noStrike" kern="1200" cap="none" spc="-15" normalizeH="0" baseline="0" noProof="0" dirty="0">
                <a:ln>
                  <a:noFill/>
                </a:ln>
                <a:solidFill>
                  <a:prstClr val="black"/>
                </a:solidFill>
                <a:effectLst/>
                <a:uLnTx/>
                <a:uFillTx/>
                <a:latin typeface="Calibri"/>
                <a:ea typeface="+mn-ea"/>
                <a:cs typeface="Calibri"/>
              </a:rPr>
              <a:t>;</a:t>
            </a:r>
            <a:r>
              <a:rPr kumimoji="0" sz="3000" b="0" i="0" u="none" strike="noStrike" kern="1200" cap="none" spc="0" normalizeH="0" baseline="0" noProof="0" dirty="0">
                <a:ln>
                  <a:noFill/>
                </a:ln>
                <a:solidFill>
                  <a:prstClr val="black"/>
                </a:solidFill>
                <a:effectLst/>
                <a:uLnTx/>
                <a:uFillTx/>
                <a:latin typeface="Calibri"/>
                <a:ea typeface="+mn-ea"/>
                <a:cs typeface="Calibri"/>
              </a:rPr>
              <a:t> </a:t>
            </a:r>
            <a:r>
              <a:rPr kumimoji="0" lang="en-US" sz="2200" b="0" i="0" u="none" strike="noStrike" kern="1200" cap="none" spc="-15" normalizeH="0" baseline="0" noProof="0" dirty="0">
                <a:ln>
                  <a:noFill/>
                </a:ln>
                <a:solidFill>
                  <a:prstClr val="black"/>
                </a:solidFill>
                <a:effectLst/>
                <a:uLnTx/>
                <a:uFillTx/>
                <a:latin typeface="Calibri"/>
                <a:ea typeface="+mn-ea"/>
                <a:cs typeface="Calibri"/>
              </a:rPr>
              <a:t>The wavelength of the electromagnetic wave is 1</a:t>
            </a:r>
          </a:p>
          <a:p>
            <a:pPr marL="12065" marR="0" lvl="0" algn="l" defTabSz="914400" rtl="0" eaLnBrk="1" fontAlgn="auto" latinLnBrk="0" hangingPunct="1">
              <a:lnSpc>
                <a:spcPts val="3350"/>
              </a:lnSpc>
              <a:spcBef>
                <a:spcPts val="100"/>
              </a:spcBef>
              <a:spcAft>
                <a:spcPts val="0"/>
              </a:spcAft>
              <a:buClrTx/>
              <a:buSzTx/>
              <a:tabLst>
                <a:tab pos="355600" algn="l"/>
                <a:tab pos="356235" algn="l"/>
              </a:tabLst>
              <a:defRPr/>
            </a:pPr>
            <a:r>
              <a:rPr kumimoji="0" lang="en-US" sz="2200" b="0" i="0" u="none" strike="noStrike" kern="1200" cap="none" spc="-15" normalizeH="0" baseline="0" noProof="0" dirty="0">
                <a:ln>
                  <a:noFill/>
                </a:ln>
                <a:solidFill>
                  <a:prstClr val="black"/>
                </a:solidFill>
                <a:effectLst/>
                <a:uLnTx/>
                <a:uFillTx/>
                <a:latin typeface="Calibri"/>
                <a:ea typeface="+mn-ea"/>
                <a:cs typeface="Calibri"/>
              </a:rPr>
              <a:t>It defines the frequencies where it is shorter than one meter. (Terrestrial, Earth) [Satellite] The most important principle difference between radio and microwave; Lots of radio broadcasts directional, whereas microwaves are unidirectional.</a:t>
            </a:r>
          </a:p>
          <a:p>
            <a:pPr marL="355600" marR="0" lvl="0" indent="-343535" algn="l" defTabSz="914400" rtl="0" eaLnBrk="1" fontAlgn="auto" latinLnBrk="0" hangingPunct="1">
              <a:lnSpc>
                <a:spcPts val="3329"/>
              </a:lnSpc>
              <a:spcBef>
                <a:spcPts val="0"/>
              </a:spcBef>
              <a:spcAft>
                <a:spcPts val="0"/>
              </a:spcAft>
              <a:buClrTx/>
              <a:buSzTx/>
              <a:buFont typeface="Arial MT"/>
              <a:buChar char="•"/>
              <a:tabLst>
                <a:tab pos="355600" algn="l"/>
                <a:tab pos="356235" algn="l"/>
              </a:tabLst>
              <a:defRPr/>
            </a:pPr>
            <a:r>
              <a:rPr kumimoji="0" sz="3000" b="1" i="0" u="none" strike="noStrike" kern="1200" cap="none" spc="-15" normalizeH="0" baseline="0" noProof="0" dirty="0">
                <a:ln>
                  <a:noFill/>
                </a:ln>
                <a:solidFill>
                  <a:prstClr val="black"/>
                </a:solidFill>
                <a:effectLst/>
                <a:uLnTx/>
                <a:uFillTx/>
                <a:latin typeface="Calibri"/>
                <a:ea typeface="+mn-ea"/>
                <a:cs typeface="Calibri"/>
              </a:rPr>
              <a:t>İnfr</a:t>
            </a:r>
            <a:r>
              <a:rPr kumimoji="0" lang="en-US" sz="3000" b="1" i="0" u="none" strike="noStrike" kern="1200" cap="none" spc="-15" normalizeH="0" baseline="0" noProof="0" dirty="0">
                <a:ln>
                  <a:noFill/>
                </a:ln>
                <a:solidFill>
                  <a:prstClr val="black"/>
                </a:solidFill>
                <a:effectLst/>
                <a:uLnTx/>
                <a:uFillTx/>
                <a:latin typeface="Calibri"/>
                <a:ea typeface="+mn-ea"/>
                <a:cs typeface="Calibri"/>
              </a:rPr>
              <a:t>ar</a:t>
            </a:r>
            <a:r>
              <a:rPr kumimoji="0" sz="3000" b="1" i="0" u="none" strike="noStrike" kern="1200" cap="none" spc="-15" normalizeH="0" baseline="0" noProof="0" dirty="0">
                <a:ln>
                  <a:noFill/>
                </a:ln>
                <a:solidFill>
                  <a:prstClr val="black"/>
                </a:solidFill>
                <a:effectLst/>
                <a:uLnTx/>
                <a:uFillTx/>
                <a:latin typeface="Calibri"/>
                <a:ea typeface="+mn-ea"/>
                <a:cs typeface="Calibri"/>
              </a:rPr>
              <a:t>ed</a:t>
            </a:r>
            <a:r>
              <a:rPr kumimoji="0" sz="3000" b="0" i="0" u="none" strike="noStrike" kern="1200" cap="none" spc="-15" normalizeH="0" baseline="0" noProof="0" dirty="0">
                <a:ln>
                  <a:noFill/>
                </a:ln>
                <a:solidFill>
                  <a:prstClr val="black"/>
                </a:solidFill>
                <a:effectLst/>
                <a:uLnTx/>
                <a:uFillTx/>
                <a:latin typeface="Calibri"/>
                <a:ea typeface="+mn-ea"/>
                <a:cs typeface="Calibri"/>
              </a:rPr>
              <a:t>;</a:t>
            </a:r>
            <a:r>
              <a:rPr kumimoji="0" sz="3000" b="0" i="0" u="none" strike="noStrike" kern="1200" cap="none" spc="-5" normalizeH="0" baseline="0" noProof="0" dirty="0">
                <a:ln>
                  <a:noFill/>
                </a:ln>
                <a:solidFill>
                  <a:prstClr val="black"/>
                </a:solidFill>
                <a:effectLst/>
                <a:uLnTx/>
                <a:uFillTx/>
                <a:latin typeface="Calibri"/>
                <a:ea typeface="+mn-ea"/>
                <a:cs typeface="Calibri"/>
              </a:rPr>
              <a:t> </a:t>
            </a:r>
            <a:r>
              <a:rPr kumimoji="0" lang="en-US" sz="2200" b="0" i="0" u="none" strike="noStrike" kern="1200" cap="none" spc="-10" normalizeH="0" baseline="0" noProof="0" dirty="0">
                <a:ln>
                  <a:noFill/>
                </a:ln>
                <a:solidFill>
                  <a:prstClr val="black"/>
                </a:solidFill>
                <a:effectLst/>
                <a:uLnTx/>
                <a:uFillTx/>
                <a:latin typeface="Calibri"/>
                <a:ea typeface="+mn-ea"/>
                <a:cs typeface="Calibri"/>
              </a:rPr>
              <a:t>(Infrared, Infrared, IR) radiation, visible wavelength longer than light but shorter than terahertz radiation and microwaves</a:t>
            </a:r>
          </a:p>
          <a:p>
            <a:pPr marL="12065" marR="0" lvl="0" algn="l" defTabSz="914400" rtl="0" eaLnBrk="1" fontAlgn="auto" latinLnBrk="0" hangingPunct="1">
              <a:lnSpc>
                <a:spcPts val="3329"/>
              </a:lnSpc>
              <a:spcBef>
                <a:spcPts val="0"/>
              </a:spcBef>
              <a:spcAft>
                <a:spcPts val="0"/>
              </a:spcAft>
              <a:buClrTx/>
              <a:buSzTx/>
              <a:tabLst>
                <a:tab pos="355600" algn="l"/>
                <a:tab pos="356235" algn="l"/>
              </a:tabLst>
              <a:defRPr/>
            </a:pPr>
            <a:r>
              <a:rPr kumimoji="0" lang="en-US" sz="2200" b="0" i="0" u="none" strike="noStrike" kern="1200" cap="none" spc="-10" normalizeH="0" baseline="0" noProof="0" dirty="0">
                <a:ln>
                  <a:noFill/>
                </a:ln>
                <a:solidFill>
                  <a:prstClr val="black"/>
                </a:solidFill>
                <a:effectLst/>
                <a:uLnTx/>
                <a:uFillTx/>
                <a:latin typeface="Calibri"/>
                <a:ea typeface="+mn-ea"/>
                <a:cs typeface="Calibri"/>
              </a:rPr>
              <a:t>	is electromagnetic radiation.</a:t>
            </a:r>
          </a:p>
          <a:p>
            <a:pPr marL="355600" marR="0" lvl="0" indent="-343535" algn="l" defTabSz="914400" rtl="0" eaLnBrk="1" fontAlgn="auto" latinLnBrk="0" hangingPunct="1">
              <a:lnSpc>
                <a:spcPts val="3329"/>
              </a:lnSpc>
              <a:spcBef>
                <a:spcPts val="0"/>
              </a:spcBef>
              <a:spcAft>
                <a:spcPts val="0"/>
              </a:spcAft>
              <a:buClrTx/>
              <a:buSzTx/>
              <a:buFont typeface="Arial MT"/>
              <a:buChar char="•"/>
              <a:tabLst>
                <a:tab pos="355600" algn="l"/>
                <a:tab pos="356235" algn="l"/>
              </a:tabLst>
              <a:defRPr/>
            </a:pPr>
            <a:r>
              <a:rPr kumimoji="0" sz="3000" b="1" i="0" u="none" strike="noStrike" kern="1200" cap="none" spc="-15" normalizeH="0" baseline="0" noProof="0" dirty="0">
                <a:ln>
                  <a:noFill/>
                </a:ln>
                <a:solidFill>
                  <a:prstClr val="black"/>
                </a:solidFill>
                <a:effectLst/>
                <a:uLnTx/>
                <a:uFillTx/>
                <a:latin typeface="Calibri"/>
                <a:ea typeface="+mn-ea"/>
                <a:cs typeface="Calibri"/>
              </a:rPr>
              <a:t>Lazer</a:t>
            </a:r>
            <a:r>
              <a:rPr kumimoji="0" sz="3000" b="0" i="0" u="none" strike="noStrike" kern="1200" cap="none" spc="-15" normalizeH="0" baseline="0" noProof="0" dirty="0">
                <a:ln>
                  <a:noFill/>
                </a:ln>
                <a:solidFill>
                  <a:prstClr val="black"/>
                </a:solidFill>
                <a:effectLst/>
                <a:uLnTx/>
                <a:uFillTx/>
                <a:latin typeface="Calibri"/>
                <a:ea typeface="+mn-ea"/>
                <a:cs typeface="Calibri"/>
              </a:rPr>
              <a:t>; </a:t>
            </a:r>
            <a:r>
              <a:rPr kumimoji="0" lang="en-US" sz="2000" b="0" i="0" u="none" strike="noStrike" kern="1200" cap="none" spc="-5" normalizeH="0" baseline="0" noProof="0" dirty="0">
                <a:ln>
                  <a:noFill/>
                </a:ln>
                <a:solidFill>
                  <a:prstClr val="black"/>
                </a:solidFill>
                <a:effectLst/>
                <a:uLnTx/>
                <a:uFillTx/>
                <a:latin typeface="Calibri"/>
                <a:ea typeface="+mn-ea"/>
                <a:cs typeface="Calibri"/>
              </a:rPr>
              <a:t>(Light Amplification by Stimulated Emission of Radiation) optical source that creates photons in the form of a coherent beam. The basis of the laser is based on photons of light created by electron transitions between atomic or molecular energy levels.</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a:extLst>
              <a:ext uri="{FF2B5EF4-FFF2-40B4-BE49-F238E27FC236}">
                <a16:creationId xmlns:a16="http://schemas.microsoft.com/office/drawing/2014/main" id="{BADC764F-A672-44E8-BBB5-579DF21565B0}"/>
              </a:ext>
            </a:extLst>
          </p:cNvPr>
          <p:cNvSpPr>
            <a:spLocks noGrp="1"/>
          </p:cNvSpPr>
          <p:nvPr>
            <p:ph idx="1"/>
          </p:nvPr>
        </p:nvSpPr>
        <p:spPr>
          <a:xfrm>
            <a:off x="457200" y="1752600"/>
            <a:ext cx="8229600" cy="4267200"/>
          </a:xfrm>
        </p:spPr>
        <p:txBody>
          <a:bodyPr/>
          <a:lstStyle/>
          <a:p>
            <a:pPr indent="0">
              <a:buFont typeface="Arial" panose="020B0604020202020204" pitchFamily="34" charset="0"/>
              <a:buNone/>
            </a:pPr>
            <a:br>
              <a:rPr lang="en-US" altLang="en-US" sz="2400" b="1">
                <a:solidFill>
                  <a:srgbClr val="0B233F"/>
                </a:solidFill>
              </a:rPr>
            </a:br>
            <a:br>
              <a:rPr lang="en-US" altLang="en-US" sz="2400" b="1">
                <a:solidFill>
                  <a:srgbClr val="0B233F"/>
                </a:solidFill>
              </a:rPr>
            </a:br>
            <a:br>
              <a:rPr lang="en-US" altLang="en-US" sz="2400" b="1">
                <a:solidFill>
                  <a:srgbClr val="0B233F"/>
                </a:solidFill>
              </a:rPr>
            </a:br>
            <a:br>
              <a:rPr lang="en-US" altLang="en-US" sz="2400" b="1">
                <a:solidFill>
                  <a:srgbClr val="0B233F"/>
                </a:solidFill>
              </a:rPr>
            </a:br>
            <a:br>
              <a:rPr lang="en-US" altLang="en-US" sz="2400" b="1">
                <a:solidFill>
                  <a:srgbClr val="0B233F"/>
                </a:solidFill>
              </a:rPr>
            </a:br>
            <a:r>
              <a:rPr lang="en-US" altLang="en-US" sz="2400" b="1">
                <a:solidFill>
                  <a:srgbClr val="0B233F"/>
                </a:solidFill>
              </a:rPr>
              <a:t>Adib Habbal, Ph.D., </a:t>
            </a:r>
            <a:br>
              <a:rPr lang="en-US" altLang="en-US" sz="2400" b="1">
                <a:solidFill>
                  <a:srgbClr val="0B233F"/>
                </a:solidFill>
              </a:rPr>
            </a:br>
            <a:r>
              <a:rPr lang="en-US" altLang="en-US" sz="2400" b="1">
                <a:solidFill>
                  <a:srgbClr val="0B233F"/>
                </a:solidFill>
              </a:rPr>
              <a:t>Department of Computer Engineering</a:t>
            </a:r>
            <a:br>
              <a:rPr lang="en-US" altLang="en-US" sz="2400" b="1">
                <a:solidFill>
                  <a:srgbClr val="0B233F"/>
                </a:solidFill>
              </a:rPr>
            </a:br>
            <a:r>
              <a:rPr lang="en-US" altLang="en-US" sz="2400" b="1">
                <a:solidFill>
                  <a:srgbClr val="0B233F"/>
                </a:solidFill>
              </a:rPr>
              <a:t>Faculty of Engineering, Karabuk University</a:t>
            </a:r>
            <a:br>
              <a:rPr lang="en-US" altLang="en-US" sz="2400" b="1">
                <a:solidFill>
                  <a:srgbClr val="0B233F"/>
                </a:solidFill>
              </a:rPr>
            </a:br>
            <a:endParaRPr lang="en-US" altLang="en-US" sz="2400" b="1">
              <a:solidFill>
                <a:srgbClr val="0B233F"/>
              </a:solidFill>
            </a:endParaRPr>
          </a:p>
          <a:p>
            <a:pPr indent="0">
              <a:buFont typeface="Arial" panose="020B0604020202020204" pitchFamily="34" charset="0"/>
              <a:buNone/>
            </a:pPr>
            <a:r>
              <a:rPr lang="en-US" altLang="en-US" sz="2000" b="1">
                <a:solidFill>
                  <a:srgbClr val="0B233F"/>
                </a:solidFill>
              </a:rPr>
              <a:t>Email:  </a:t>
            </a:r>
            <a:r>
              <a:rPr lang="en-US" altLang="en-US" sz="2000">
                <a:solidFill>
                  <a:srgbClr val="0B233F"/>
                </a:solidFill>
              </a:rPr>
              <a:t>adibhabbal@karabuk.edu.tr</a:t>
            </a:r>
          </a:p>
          <a:p>
            <a:pPr indent="0">
              <a:buFont typeface="Arial" panose="020B0604020202020204" pitchFamily="34" charset="0"/>
              <a:buNone/>
            </a:pPr>
            <a:endParaRPr lang="en-US" altLang="en-US" sz="2000" i="1"/>
          </a:p>
          <a:p>
            <a:pPr indent="0">
              <a:buFont typeface="Arial" panose="020B0604020202020204" pitchFamily="34" charset="0"/>
              <a:buNone/>
            </a:pPr>
            <a:endParaRPr lang="en-US" altLang="en-US" sz="1800" i="1"/>
          </a:p>
        </p:txBody>
      </p:sp>
      <p:sp>
        <p:nvSpPr>
          <p:cNvPr id="68611" name="Slide Number Placeholder 1">
            <a:extLst>
              <a:ext uri="{FF2B5EF4-FFF2-40B4-BE49-F238E27FC236}">
                <a16:creationId xmlns:a16="http://schemas.microsoft.com/office/drawing/2014/main" id="{B423ADE6-70EC-4B78-A421-5667079527EA}"/>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043D1F00-597C-4E63-B04C-12466DBD434F}" type="slidenum">
              <a:rPr lang="en-US" altLang="en-US" smtClean="0"/>
              <a:pPr>
                <a:spcBef>
                  <a:spcPct val="0"/>
                </a:spcBef>
                <a:buFontTx/>
                <a:buNone/>
                <a:defRPr/>
              </a:pPr>
              <a:t>120</a:t>
            </a:fld>
            <a:endParaRPr lang="en-US" altLang="en-US" sz="1100">
              <a:solidFill>
                <a:srgbClr val="AAAAAA"/>
              </a:solidFill>
            </a:endParaRPr>
          </a:p>
        </p:txBody>
      </p:sp>
      <p:sp>
        <p:nvSpPr>
          <p:cNvPr id="79876" name="Title 2">
            <a:extLst>
              <a:ext uri="{FF2B5EF4-FFF2-40B4-BE49-F238E27FC236}">
                <a16:creationId xmlns:a16="http://schemas.microsoft.com/office/drawing/2014/main" id="{A45F4B68-587A-4F7E-AF29-DE8356CE3D2D}"/>
              </a:ext>
            </a:extLst>
          </p:cNvPr>
          <p:cNvSpPr>
            <a:spLocks noGrp="1"/>
          </p:cNvSpPr>
          <p:nvPr>
            <p:ph type="title"/>
          </p:nvPr>
        </p:nvSpPr>
        <p:spPr>
          <a:xfrm>
            <a:off x="0" y="1600200"/>
            <a:ext cx="9144000" cy="1524000"/>
          </a:xfrm>
        </p:spPr>
        <p:txBody>
          <a:bodyPr>
            <a:normAutofit fontScale="90000"/>
          </a:bodyPr>
          <a:lstStyle/>
          <a:p>
            <a:pPr algn="ctr">
              <a:defRPr/>
            </a:pPr>
            <a:r>
              <a:rPr lang="en-US" altLang="en-US" sz="5400">
                <a:solidFill>
                  <a:srgbClr val="0E2141"/>
                </a:solidFill>
              </a:rPr>
              <a:t>Thank You</a:t>
            </a:r>
            <a:br>
              <a:rPr lang="en-US" altLang="en-US" sz="5400">
                <a:solidFill>
                  <a:srgbClr val="0E2141"/>
                </a:solidFill>
              </a:rPr>
            </a:br>
            <a:r>
              <a:rPr lang="en-US" altLang="en-US" sz="5400">
                <a:solidFill>
                  <a:srgbClr val="0E2141"/>
                </a:solidFill>
              </a:rPr>
              <a:t>Q &amp; 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4100" y="461594"/>
            <a:ext cx="4495800" cy="690574"/>
          </a:xfrm>
          <a:prstGeom prst="rect">
            <a:avLst/>
          </a:prstGeom>
        </p:spPr>
        <p:txBody>
          <a:bodyPr vert="horz" wrap="square" lIns="0" tIns="13335" rIns="0" bIns="0" rtlCol="0">
            <a:spAutoFit/>
          </a:bodyPr>
          <a:lstStyle/>
          <a:p>
            <a:pPr marL="12700">
              <a:lnSpc>
                <a:spcPct val="100000"/>
              </a:lnSpc>
              <a:spcBef>
                <a:spcPts val="105"/>
              </a:spcBef>
            </a:pPr>
            <a:r>
              <a:rPr lang="en-US" sz="4400" spc="-30" dirty="0"/>
              <a:t>Signal Propagation</a:t>
            </a:r>
            <a:endParaRPr sz="4400" dirty="0"/>
          </a:p>
        </p:txBody>
      </p:sp>
      <p:sp>
        <p:nvSpPr>
          <p:cNvPr id="3" name="object 3"/>
          <p:cNvSpPr txBox="1"/>
          <p:nvPr/>
        </p:nvSpPr>
        <p:spPr>
          <a:xfrm>
            <a:off x="535940" y="1607642"/>
            <a:ext cx="8059420" cy="1996059"/>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 pos="1801495" algn="l"/>
                <a:tab pos="3251200" algn="l"/>
                <a:tab pos="4578985" algn="l"/>
                <a:tab pos="5250180" algn="l"/>
              </a:tabLst>
              <a:defRPr/>
            </a:pPr>
            <a:r>
              <a:rPr kumimoji="0" lang="en-US" sz="3200" b="0" i="0" u="none" strike="noStrike" kern="1200" cap="none" spc="-15" normalizeH="0" baseline="0" noProof="0" dirty="0">
                <a:ln>
                  <a:noFill/>
                </a:ln>
                <a:solidFill>
                  <a:prstClr val="black"/>
                </a:solidFill>
                <a:effectLst/>
                <a:uLnTx/>
                <a:uFillTx/>
                <a:latin typeface="Calibri"/>
                <a:ea typeface="+mn-ea"/>
                <a:cs typeface="Calibri"/>
              </a:rPr>
              <a:t>The strength of the signal and its path are affected by some factors.</a:t>
            </a:r>
          </a:p>
          <a:p>
            <a:pPr marL="12065" marR="5080" lvl="0" algn="l" defTabSz="914400" rtl="0" eaLnBrk="1" fontAlgn="auto" latinLnBrk="0" hangingPunct="1">
              <a:lnSpc>
                <a:spcPct val="100000"/>
              </a:lnSpc>
              <a:spcBef>
                <a:spcPts val="105"/>
              </a:spcBef>
              <a:spcAft>
                <a:spcPts val="0"/>
              </a:spcAft>
              <a:buClrTx/>
              <a:buSzTx/>
              <a:tabLst>
                <a:tab pos="355600" algn="l"/>
                <a:tab pos="356235" algn="l"/>
                <a:tab pos="1801495" algn="l"/>
                <a:tab pos="3251200" algn="l"/>
                <a:tab pos="4578985" algn="l"/>
                <a:tab pos="5250180" algn="l"/>
              </a:tabLst>
              <a:defRPr/>
            </a:pPr>
            <a:r>
              <a:rPr kumimoji="0" lang="en-US" sz="3200" b="0" i="0" u="none" strike="noStrike" kern="1200" cap="none" spc="-15" normalizeH="0" baseline="0" noProof="0" dirty="0">
                <a:ln>
                  <a:noFill/>
                </a:ln>
                <a:solidFill>
                  <a:prstClr val="black"/>
                </a:solidFill>
                <a:effectLst/>
                <a:uLnTx/>
                <a:uFillTx/>
                <a:latin typeface="Calibri"/>
                <a:ea typeface="+mn-ea"/>
                <a:cs typeface="Calibri"/>
              </a:rPr>
              <a:t>	Fading, shadowing, reflection, refraction, 	scattering, diffraction at edges</a:t>
            </a:r>
            <a:endParaRPr kumimoji="0" sz="32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pic>
        <p:nvPicPr>
          <p:cNvPr id="5" name="object 5"/>
          <p:cNvPicPr/>
          <p:nvPr/>
        </p:nvPicPr>
        <p:blipFill>
          <a:blip r:embed="rId3" cstate="print"/>
          <a:stretch>
            <a:fillRect/>
          </a:stretch>
        </p:blipFill>
        <p:spPr>
          <a:xfrm>
            <a:off x="943000" y="4857826"/>
            <a:ext cx="6823961" cy="14048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9754" y="461594"/>
            <a:ext cx="7385050" cy="697230"/>
          </a:xfrm>
          <a:prstGeom prst="rect">
            <a:avLst/>
          </a:prstGeom>
        </p:spPr>
        <p:txBody>
          <a:bodyPr vert="horz" wrap="square" lIns="0" tIns="13335" rIns="0" bIns="0" rtlCol="0">
            <a:spAutoFit/>
          </a:bodyPr>
          <a:lstStyle/>
          <a:p>
            <a:pPr marL="12700">
              <a:lnSpc>
                <a:spcPct val="100000"/>
              </a:lnSpc>
              <a:spcBef>
                <a:spcPts val="105"/>
              </a:spcBef>
            </a:pPr>
            <a:r>
              <a:rPr lang="en-US" sz="4400" spc="-20" dirty="0"/>
              <a:t>Electromagnetic Spectrum</a:t>
            </a:r>
            <a:endParaRPr sz="4400" dirty="0"/>
          </a:p>
        </p:txBody>
      </p:sp>
      <p:sp>
        <p:nvSpPr>
          <p:cNvPr id="3" name="object 3"/>
          <p:cNvSpPr txBox="1"/>
          <p:nvPr/>
        </p:nvSpPr>
        <p:spPr>
          <a:xfrm>
            <a:off x="393700" y="1158824"/>
            <a:ext cx="8120278" cy="3835024"/>
          </a:xfrm>
          <a:prstGeom prst="rect">
            <a:avLst/>
          </a:prstGeom>
        </p:spPr>
        <p:txBody>
          <a:bodyPr vert="horz" wrap="square" lIns="0" tIns="94615" rIns="0" bIns="0" rtlCol="0">
            <a:spAutoFit/>
          </a:bodyPr>
          <a:lstStyle/>
          <a:p>
            <a:pPr marL="355600" marR="5080" lvl="0" indent="-342900" algn="l" defTabSz="914400" rtl="0" eaLnBrk="1" fontAlgn="auto" latinLnBrk="0" hangingPunct="1">
              <a:lnSpc>
                <a:spcPct val="80000"/>
              </a:lnSpc>
              <a:spcBef>
                <a:spcPts val="745"/>
              </a:spcBef>
              <a:spcAft>
                <a:spcPts val="0"/>
              </a:spcAft>
              <a:buClrTx/>
              <a:buSzTx/>
              <a:buFontTx/>
              <a:buNone/>
              <a:tabLst/>
              <a:defRPr/>
            </a:pPr>
            <a:r>
              <a:rPr kumimoji="0" lang="en-US" sz="2700" b="0" i="0" u="none" strike="noStrike" kern="1200" cap="none" spc="-15" normalizeH="0" baseline="0" noProof="0" dirty="0">
                <a:ln>
                  <a:noFill/>
                </a:ln>
                <a:solidFill>
                  <a:prstClr val="black"/>
                </a:solidFill>
                <a:effectLst/>
                <a:uLnTx/>
                <a:uFillTx/>
                <a:latin typeface="Calibri"/>
                <a:ea typeface="+mn-ea"/>
                <a:cs typeface="Calibri"/>
              </a:rPr>
              <a:t>All electromagnetic radiation and different types of radiation made possible by the laws of physics anywhere in the universe. expressing the relative places of radiation derivatives in this spectrum according to their wavelengths or frequencies is the concept.</a:t>
            </a: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5" normalizeH="0" baseline="0" noProof="0" dirty="0">
                <a:ln>
                  <a:noFill/>
                </a:ln>
                <a:solidFill>
                  <a:prstClr val="black"/>
                </a:solidFill>
                <a:effectLst/>
                <a:uLnTx/>
                <a:uFillTx/>
                <a:latin typeface="Calibri"/>
                <a:ea typeface="+mn-ea"/>
                <a:cs typeface="Calibri"/>
              </a:rPr>
              <a:t>any object</a:t>
            </a: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5" normalizeH="0" baseline="0" noProof="0" dirty="0">
                <a:ln>
                  <a:noFill/>
                </a:ln>
                <a:solidFill>
                  <a:prstClr val="black"/>
                </a:solidFill>
                <a:effectLst/>
                <a:uLnTx/>
                <a:uFillTx/>
                <a:latin typeface="Calibri"/>
                <a:ea typeface="+mn-ea"/>
                <a:cs typeface="Calibri"/>
              </a:rPr>
              <a:t>electromagnetic spectrum or spectrum,</a:t>
            </a: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5" normalizeH="0" baseline="0" noProof="0" dirty="0">
                <a:ln>
                  <a:noFill/>
                </a:ln>
                <a:solidFill>
                  <a:prstClr val="black"/>
                </a:solidFill>
                <a:effectLst/>
                <a:uLnTx/>
                <a:uFillTx/>
                <a:latin typeface="Calibri"/>
                <a:ea typeface="+mn-ea"/>
                <a:cs typeface="Calibri"/>
              </a:rPr>
              <a:t>characteristic net electromagnetic force emitted by that object to its surroundings</a:t>
            </a: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5" normalizeH="0" baseline="0" noProof="0" dirty="0">
                <a:ln>
                  <a:noFill/>
                </a:ln>
                <a:solidFill>
                  <a:prstClr val="black"/>
                </a:solidFill>
                <a:effectLst/>
                <a:uLnTx/>
                <a:uFillTx/>
                <a:latin typeface="Calibri"/>
                <a:ea typeface="+mn-ea"/>
                <a:cs typeface="Calibri"/>
              </a:rPr>
              <a:t>refers to radiation.</a:t>
            </a:r>
            <a:endParaRPr kumimoji="0" sz="27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4025900" y="4241800"/>
            <a:ext cx="4940300" cy="24424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D459C758-6700-4021-9288-4C35D52902FE}"/>
              </a:ext>
            </a:extLst>
          </p:cNvPr>
          <p:cNvPicPr>
            <a:picLocks noChangeAspect="1"/>
          </p:cNvPicPr>
          <p:nvPr/>
        </p:nvPicPr>
        <p:blipFill>
          <a:blip r:embed="rId2"/>
          <a:stretch>
            <a:fillRect/>
          </a:stretch>
        </p:blipFill>
        <p:spPr>
          <a:xfrm>
            <a:off x="205563" y="1146651"/>
            <a:ext cx="8732874" cy="491224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3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5787" y="0"/>
            <a:ext cx="7220331" cy="68579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4502" y="496950"/>
            <a:ext cx="2635250" cy="635000"/>
          </a:xfrm>
          <a:prstGeom prst="rect">
            <a:avLst/>
          </a:prstGeom>
        </p:spPr>
        <p:txBody>
          <a:bodyPr vert="horz" wrap="square" lIns="0" tIns="12065" rIns="0" bIns="0" rtlCol="0">
            <a:spAutoFit/>
          </a:bodyPr>
          <a:lstStyle/>
          <a:p>
            <a:pPr marL="12700">
              <a:lnSpc>
                <a:spcPct val="100000"/>
              </a:lnSpc>
              <a:spcBef>
                <a:spcPts val="95"/>
              </a:spcBef>
            </a:pPr>
            <a:r>
              <a:rPr sz="4000" spc="-5" dirty="0"/>
              <a:t>RF</a:t>
            </a:r>
            <a:r>
              <a:rPr sz="4000" spc="-80" dirty="0"/>
              <a:t> </a:t>
            </a:r>
            <a:r>
              <a:rPr sz="4000" spc="-5" dirty="0"/>
              <a:t>Spectrum</a:t>
            </a:r>
            <a:endParaRPr sz="4000"/>
          </a:p>
        </p:txBody>
      </p:sp>
      <p:pic>
        <p:nvPicPr>
          <p:cNvPr id="3" name="object 3"/>
          <p:cNvPicPr/>
          <p:nvPr/>
        </p:nvPicPr>
        <p:blipFill>
          <a:blip r:embed="rId2" cstate="print"/>
          <a:stretch>
            <a:fillRect/>
          </a:stretch>
        </p:blipFill>
        <p:spPr>
          <a:xfrm>
            <a:off x="757382" y="1632187"/>
            <a:ext cx="7600767" cy="45885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010" y="638422"/>
            <a:ext cx="8947621" cy="49962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287" y="428574"/>
            <a:ext cx="8670290" cy="55007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ChangeArrowheads="1"/>
          </p:cNvSpPr>
          <p:nvPr>
            <p:ph type="title"/>
          </p:nvPr>
        </p:nvSpPr>
        <p:spPr/>
        <p:txBody>
          <a:bodyPr/>
          <a:lstStyle/>
          <a:p>
            <a:br>
              <a:rPr lang="en-US" dirty="0"/>
            </a:br>
            <a:r>
              <a:rPr lang="en-US" dirty="0"/>
              <a:t>Transmission Fundamentals</a:t>
            </a:r>
          </a:p>
        </p:txBody>
      </p:sp>
      <p:sp>
        <p:nvSpPr>
          <p:cNvPr id="2"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2</a:t>
            </a:fld>
            <a:endParaRPr lang="en-US" dirty="0"/>
          </a:p>
        </p:txBody>
      </p:sp>
    </p:spTree>
    <p:extLst>
      <p:ext uri="{BB962C8B-B14F-4D97-AF65-F5344CB8AC3E}">
        <p14:creationId xmlns:p14="http://schemas.microsoft.com/office/powerpoint/2010/main" val="20545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dirty="0">
                <a:cs typeface="Times New Roman" charset="0"/>
              </a:rPr>
              <a:t>Electromagnetic Signal</a:t>
            </a:r>
          </a:p>
        </p:txBody>
      </p:sp>
      <p:sp>
        <p:nvSpPr>
          <p:cNvPr id="193539" name="Rectangle 3"/>
          <p:cNvSpPr>
            <a:spLocks noGrp="1" noChangeArrowheads="1"/>
          </p:cNvSpPr>
          <p:nvPr>
            <p:ph idx="1"/>
          </p:nvPr>
        </p:nvSpPr>
        <p:spPr/>
        <p:txBody>
          <a:bodyPr/>
          <a:lstStyle/>
          <a:p>
            <a:r>
              <a:rPr lang="en-US" dirty="0">
                <a:cs typeface="Times New Roman" charset="0"/>
              </a:rPr>
              <a:t>Function of time</a:t>
            </a:r>
          </a:p>
          <a:p>
            <a:r>
              <a:rPr lang="en-US" dirty="0">
                <a:cs typeface="Times New Roman" charset="0"/>
              </a:rPr>
              <a:t>Can also be expressed as a function of frequency</a:t>
            </a:r>
            <a:endParaRPr lang="tr-TR" dirty="0">
              <a:cs typeface="Times New Roman" charset="0"/>
            </a:endParaRPr>
          </a:p>
          <a:p>
            <a:r>
              <a:rPr lang="en-US" sz="2000" b="1" i="0" dirty="0">
                <a:solidFill>
                  <a:srgbClr val="000000"/>
                </a:solidFill>
                <a:effectLst/>
                <a:latin typeface="Times New Roman" panose="02020603050405020304" pitchFamily="18" charset="0"/>
                <a:cs typeface="Times New Roman" panose="02020603050405020304" pitchFamily="18" charset="0"/>
              </a:rPr>
              <a:t>Frequency </a:t>
            </a:r>
            <a:r>
              <a:rPr lang="en-US" sz="2000" i="0" dirty="0">
                <a:solidFill>
                  <a:srgbClr val="000000"/>
                </a:solidFill>
                <a:effectLst/>
                <a:latin typeface="Times New Roman" panose="02020603050405020304" pitchFamily="18" charset="0"/>
                <a:cs typeface="Times New Roman" panose="02020603050405020304" pitchFamily="18" charset="0"/>
              </a:rPr>
              <a:t>is the measurement of how often and how many times an event is repeated within a unit of time (generally 1 second). The unit of frequency is Hertz.</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lvl="1"/>
            <a:r>
              <a:rPr lang="en-US" dirty="0">
                <a:cs typeface="Times New Roman" charset="0"/>
              </a:rPr>
              <a:t>Signal consists of components of different frequencies</a:t>
            </a:r>
          </a:p>
        </p:txBody>
      </p:sp>
      <p:sp>
        <p:nvSpPr>
          <p:cNvPr id="2"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20</a:t>
            </a:fld>
            <a:endParaRPr lang="en-US" dirty="0"/>
          </a:p>
        </p:txBody>
      </p:sp>
    </p:spTree>
    <p:extLst>
      <p:ext uri="{BB962C8B-B14F-4D97-AF65-F5344CB8AC3E}">
        <p14:creationId xmlns:p14="http://schemas.microsoft.com/office/powerpoint/2010/main" val="1440207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2</a:t>
            </a:r>
            <a:endParaRPr sz="923">
              <a:solidFill>
                <a:prstClr val="black"/>
              </a:solidFill>
              <a:latin typeface="Arial"/>
              <a:cs typeface="Arial"/>
            </a:endParaRPr>
          </a:p>
        </p:txBody>
      </p:sp>
      <p:sp>
        <p:nvSpPr>
          <p:cNvPr id="10" name="object 10"/>
          <p:cNvSpPr txBox="1"/>
          <p:nvPr/>
        </p:nvSpPr>
        <p:spPr>
          <a:xfrm>
            <a:off x="704790" y="1192519"/>
            <a:ext cx="5688037" cy="5375434"/>
          </a:xfrm>
          <a:prstGeom prst="rect">
            <a:avLst/>
          </a:prstGeom>
        </p:spPr>
        <p:txBody>
          <a:bodyPr vert="horz" wrap="square" lIns="0" tIns="96127" rIns="0" bIns="0" rtlCol="0">
            <a:spAutoFit/>
          </a:bodyPr>
          <a:lstStyle/>
          <a:p>
            <a:pPr marL="287223" indent="-264948" defTabSz="1688165">
              <a:spcBef>
                <a:spcPts val="755"/>
              </a:spcBef>
              <a:buClr>
                <a:srgbClr val="FF0000"/>
              </a:buClr>
              <a:buSzPct val="53846"/>
              <a:buFont typeface="Wingdings"/>
              <a:buChar char=""/>
              <a:tabLst>
                <a:tab pos="288395" algn="l"/>
              </a:tabLst>
            </a:pPr>
            <a:r>
              <a:rPr lang="en-US" sz="2400" spc="-111" dirty="0">
                <a:solidFill>
                  <a:srgbClr val="C00000"/>
                </a:solidFill>
                <a:latin typeface="Arial"/>
                <a:cs typeface="Arial"/>
              </a:rPr>
              <a:t>signals</a:t>
            </a:r>
            <a:endParaRPr sz="2400" dirty="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lang="en-US" sz="2400" spc="-92" dirty="0">
                <a:solidFill>
                  <a:prstClr val="black"/>
                </a:solidFill>
                <a:latin typeface="Arial"/>
                <a:cs typeface="Arial"/>
              </a:rPr>
              <a:t>Display of signals in time domain</a:t>
            </a:r>
          </a:p>
          <a:p>
            <a:pPr marL="656509" lvl="1" indent="-213365" defTabSz="1688165">
              <a:spcBef>
                <a:spcPts val="582"/>
              </a:spcBef>
              <a:buClr>
                <a:srgbClr val="3333CC"/>
              </a:buClr>
              <a:buSzPct val="50000"/>
              <a:buFont typeface="Wingdings"/>
              <a:buChar char=""/>
              <a:tabLst>
                <a:tab pos="657681" algn="l"/>
              </a:tabLst>
            </a:pPr>
            <a:r>
              <a:rPr lang="en-US" sz="2400" spc="-92" dirty="0">
                <a:solidFill>
                  <a:prstClr val="black"/>
                </a:solidFill>
                <a:latin typeface="Arial"/>
                <a:cs typeface="Arial"/>
              </a:rPr>
              <a:t>Display of signals in frequency plane</a:t>
            </a:r>
          </a:p>
          <a:p>
            <a:pPr marL="287223" indent="-264948" defTabSz="1688165">
              <a:spcBef>
                <a:spcPts val="582"/>
              </a:spcBef>
              <a:buClr>
                <a:srgbClr val="FF0000"/>
              </a:buClr>
              <a:buSzPct val="53846"/>
              <a:buFont typeface="Wingdings"/>
              <a:buChar char=""/>
              <a:tabLst>
                <a:tab pos="288395" algn="l"/>
              </a:tabLst>
            </a:pPr>
            <a:r>
              <a:rPr lang="en-US" sz="2400" spc="-9" dirty="0">
                <a:solidFill>
                  <a:prstClr val="black"/>
                </a:solidFill>
                <a:latin typeface="Arial"/>
                <a:cs typeface="Arial"/>
              </a:rPr>
              <a:t>Analog and digital data transmission</a:t>
            </a:r>
          </a:p>
          <a:p>
            <a:pPr marL="287223" indent="-264948" defTabSz="1688165">
              <a:spcBef>
                <a:spcPts val="582"/>
              </a:spcBef>
              <a:buClr>
                <a:srgbClr val="FF0000"/>
              </a:buClr>
              <a:buSzPct val="53846"/>
              <a:buFont typeface="Wingdings"/>
              <a:buChar char=""/>
              <a:tabLst>
                <a:tab pos="288395" algn="l"/>
              </a:tabLst>
            </a:pPr>
            <a:r>
              <a:rPr lang="en-US" sz="2400" spc="-166" dirty="0">
                <a:solidFill>
                  <a:prstClr val="black"/>
                </a:solidFill>
                <a:latin typeface="Arial"/>
                <a:cs typeface="Arial"/>
              </a:rPr>
              <a:t>Channel capacity</a:t>
            </a:r>
            <a:endParaRPr lang="en-US" sz="2400" dirty="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lang="en-US" sz="2400" spc="-92" dirty="0">
                <a:solidFill>
                  <a:prstClr val="black"/>
                </a:solidFill>
                <a:latin typeface="Arial"/>
                <a:cs typeface="Arial"/>
              </a:rPr>
              <a:t>Nyquist </a:t>
            </a:r>
            <a:r>
              <a:rPr lang="en-US" sz="2400" spc="-111" dirty="0">
                <a:solidFill>
                  <a:prstClr val="black"/>
                </a:solidFill>
                <a:latin typeface="Arial"/>
                <a:cs typeface="Arial"/>
              </a:rPr>
              <a:t>Channel capacity</a:t>
            </a:r>
            <a:endParaRPr lang="en-US" sz="2400" dirty="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57" dirty="0">
                <a:solidFill>
                  <a:prstClr val="black"/>
                </a:solidFill>
                <a:latin typeface="Arial"/>
                <a:cs typeface="Arial"/>
              </a:rPr>
              <a:t>Shannon </a:t>
            </a:r>
            <a:r>
              <a:rPr lang="en-US" sz="2400" spc="-111" dirty="0">
                <a:solidFill>
                  <a:prstClr val="black"/>
                </a:solidFill>
                <a:latin typeface="Arial"/>
                <a:cs typeface="Arial"/>
              </a:rPr>
              <a:t>Channel capacity</a:t>
            </a:r>
            <a:endParaRPr sz="2400" dirty="0">
              <a:solidFill>
                <a:prstClr val="black"/>
              </a:solidFill>
              <a:latin typeface="Arial"/>
              <a:cs typeface="Arial"/>
            </a:endParaRPr>
          </a:p>
          <a:p>
            <a:pPr marL="287223" indent="-264948" defTabSz="1688165">
              <a:spcBef>
                <a:spcPts val="572"/>
              </a:spcBef>
              <a:buClr>
                <a:srgbClr val="FF0000"/>
              </a:buClr>
              <a:buSzPct val="53846"/>
              <a:buFont typeface="Wingdings"/>
              <a:buChar char=""/>
              <a:tabLst>
                <a:tab pos="288395" algn="l"/>
              </a:tabLst>
            </a:pPr>
            <a:r>
              <a:rPr lang="en-US" sz="2400" spc="-28" dirty="0">
                <a:solidFill>
                  <a:prstClr val="black"/>
                </a:solidFill>
                <a:latin typeface="Arial"/>
                <a:cs typeface="Arial"/>
              </a:rPr>
              <a:t>Transmission media</a:t>
            </a:r>
            <a:endParaRPr sz="2400" dirty="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lang="en-US" sz="2400" spc="-166" dirty="0">
                <a:solidFill>
                  <a:prstClr val="black"/>
                </a:solidFill>
                <a:latin typeface="Arial"/>
                <a:cs typeface="Arial"/>
              </a:rPr>
              <a:t>terrestrial microwave</a:t>
            </a:r>
          </a:p>
          <a:p>
            <a:pPr marL="656509" lvl="1" indent="-213365" defTabSz="1688165">
              <a:spcBef>
                <a:spcPts val="582"/>
              </a:spcBef>
              <a:buClr>
                <a:srgbClr val="3333CC"/>
              </a:buClr>
              <a:buSzPct val="50000"/>
              <a:buFont typeface="Wingdings"/>
              <a:buChar char=""/>
              <a:tabLst>
                <a:tab pos="657681" algn="l"/>
              </a:tabLst>
            </a:pPr>
            <a:r>
              <a:rPr lang="en-US" sz="2400" spc="-120" dirty="0">
                <a:solidFill>
                  <a:prstClr val="black"/>
                </a:solidFill>
                <a:latin typeface="Arial"/>
                <a:cs typeface="Arial"/>
              </a:rPr>
              <a:t>satellite microwave</a:t>
            </a:r>
          </a:p>
          <a:p>
            <a:pPr marL="656509" lvl="1" indent="-213365" defTabSz="1688165">
              <a:spcBef>
                <a:spcPts val="582"/>
              </a:spcBef>
              <a:buClr>
                <a:srgbClr val="3333CC"/>
              </a:buClr>
              <a:buSzPct val="50000"/>
              <a:buFont typeface="Wingdings"/>
              <a:buChar char=""/>
              <a:tabLst>
                <a:tab pos="657681" algn="l"/>
              </a:tabLst>
            </a:pPr>
            <a:r>
              <a:rPr lang="en-US" sz="2400" spc="-129" dirty="0">
                <a:solidFill>
                  <a:prstClr val="black"/>
                </a:solidFill>
                <a:latin typeface="Arial"/>
                <a:cs typeface="Arial"/>
              </a:rPr>
              <a:t>broadcast radio</a:t>
            </a:r>
          </a:p>
          <a:p>
            <a:pPr marL="656509" lvl="1" indent="-213365" defTabSz="1688165">
              <a:spcBef>
                <a:spcPts val="582"/>
              </a:spcBef>
              <a:buClr>
                <a:srgbClr val="3333CC"/>
              </a:buClr>
              <a:buSzPct val="50000"/>
              <a:buFont typeface="Wingdings"/>
              <a:buChar char=""/>
              <a:tabLst>
                <a:tab pos="657681" algn="l"/>
              </a:tabLst>
            </a:pPr>
            <a:r>
              <a:rPr sz="2400" spc="-55" dirty="0">
                <a:solidFill>
                  <a:prstClr val="black"/>
                </a:solidFill>
                <a:latin typeface="Arial"/>
                <a:cs typeface="Arial"/>
              </a:rPr>
              <a:t>Infrared</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1801835" cy="422660"/>
          </a:xfrm>
          <a:prstGeom prst="rect">
            <a:avLst/>
          </a:prstGeom>
        </p:spPr>
        <p:txBody>
          <a:bodyPr vert="horz" wrap="square" lIns="0" tIns="24618" rIns="0" bIns="0" rtlCol="0">
            <a:spAutoFit/>
          </a:bodyPr>
          <a:lstStyle/>
          <a:p>
            <a:pPr marL="23447">
              <a:spcBef>
                <a:spcPts val="194"/>
              </a:spcBef>
            </a:pPr>
            <a:r>
              <a:rPr sz="2585" spc="-185" dirty="0"/>
              <a:t>Ders</a:t>
            </a:r>
            <a:r>
              <a:rPr sz="2585" spc="-277" dirty="0"/>
              <a:t> </a:t>
            </a:r>
            <a:r>
              <a:rPr sz="2585" spc="-92" dirty="0"/>
              <a:t>konuları</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3</a:t>
            </a:r>
            <a:endParaRPr sz="923">
              <a:solidFill>
                <a:prstClr val="black"/>
              </a:solidFill>
              <a:latin typeface="Arial"/>
              <a:cs typeface="Arial"/>
            </a:endParaRPr>
          </a:p>
        </p:txBody>
      </p:sp>
      <p:sp>
        <p:nvSpPr>
          <p:cNvPr id="10" name="object 10"/>
          <p:cNvSpPr txBox="1"/>
          <p:nvPr/>
        </p:nvSpPr>
        <p:spPr>
          <a:xfrm>
            <a:off x="61521" y="1275705"/>
            <a:ext cx="8860302" cy="246931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Electromagnetic signals are signals used in wireless communication and allowing data to be transmitted from one place to another.</a:t>
            </a:r>
            <a:r>
              <a:rPr sz="2400" spc="-65" dirty="0">
                <a:solidFill>
                  <a:prstClr val="black"/>
                </a:solidFill>
                <a:latin typeface="Arial"/>
                <a:cs typeface="Arial"/>
              </a:rPr>
              <a:t>.</a:t>
            </a:r>
            <a:endParaRPr sz="2400" dirty="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lang="en-US" sz="2400" b="1" spc="-129" dirty="0">
                <a:solidFill>
                  <a:prstClr val="black"/>
                </a:solidFill>
                <a:latin typeface="Trebuchet MS"/>
                <a:cs typeface="Trebuchet MS"/>
              </a:rPr>
              <a:t>An electromagnetic signal expressed as a function of time can be done.</a:t>
            </a:r>
          </a:p>
          <a:p>
            <a:pPr marL="341150" indent="-318876" defTabSz="1688165">
              <a:spcBef>
                <a:spcPts val="582"/>
              </a:spcBef>
              <a:buClr>
                <a:srgbClr val="3333CC"/>
              </a:buClr>
              <a:buSzPct val="42307"/>
              <a:buFont typeface="Wingdings"/>
              <a:buChar char=""/>
              <a:tabLst>
                <a:tab pos="342322" algn="l"/>
              </a:tabLst>
            </a:pPr>
            <a:r>
              <a:rPr lang="en-US" sz="2400" spc="-166" dirty="0">
                <a:solidFill>
                  <a:prstClr val="black"/>
                </a:solidFill>
                <a:latin typeface="Arial"/>
                <a:cs typeface="Arial"/>
              </a:rPr>
              <a:t>However, its representation in the frequency plane is widely used, especially in the analysis of complex signals.</a:t>
            </a:r>
            <a:endParaRPr sz="2400" dirty="0">
              <a:solidFill>
                <a:prstClr val="black"/>
              </a:solidFill>
              <a:latin typeface="Arial"/>
              <a:cs typeface="Arial"/>
            </a:endParaRPr>
          </a:p>
        </p:txBody>
      </p:sp>
      <p:sp>
        <p:nvSpPr>
          <p:cNvPr id="11" name="object 11"/>
          <p:cNvSpPr txBox="1">
            <a:spLocks noGrp="1"/>
          </p:cNvSpPr>
          <p:nvPr>
            <p:ph type="title"/>
          </p:nvPr>
        </p:nvSpPr>
        <p:spPr>
          <a:xfrm>
            <a:off x="1076411" y="619956"/>
            <a:ext cx="1665185" cy="421476"/>
          </a:xfrm>
          <a:prstGeom prst="rect">
            <a:avLst/>
          </a:prstGeom>
        </p:spPr>
        <p:txBody>
          <a:bodyPr vert="horz" wrap="square" lIns="0" tIns="23446" rIns="0" bIns="0" rtlCol="0">
            <a:spAutoFit/>
          </a:bodyPr>
          <a:lstStyle/>
          <a:p>
            <a:pPr marL="23447">
              <a:spcBef>
                <a:spcPts val="185"/>
              </a:spcBef>
            </a:pPr>
            <a:r>
              <a:rPr lang="en-US" sz="2585" spc="-397" dirty="0"/>
              <a:t>signals</a:t>
            </a:r>
            <a:endParaRPr sz="2585" dirty="0"/>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5</a:t>
            </a:r>
            <a:endParaRPr sz="923">
              <a:solidFill>
                <a:prstClr val="black"/>
              </a:solidFill>
              <a:latin typeface="Arial"/>
              <a:cs typeface="Arial"/>
            </a:endParaRPr>
          </a:p>
        </p:txBody>
      </p:sp>
      <p:sp>
        <p:nvSpPr>
          <p:cNvPr id="10" name="object 10"/>
          <p:cNvSpPr txBox="1"/>
          <p:nvPr/>
        </p:nvSpPr>
        <p:spPr>
          <a:xfrm>
            <a:off x="61521" y="1275706"/>
            <a:ext cx="8965809" cy="4392919"/>
          </a:xfrm>
          <a:prstGeom prst="rect">
            <a:avLst/>
          </a:prstGeom>
        </p:spPr>
        <p:txBody>
          <a:bodyPr vert="horz" wrap="square" lIns="0" tIns="22274" rIns="0" bIns="0" rtlCol="0">
            <a:spAutoFit/>
          </a:bodyPr>
          <a:lstStyle/>
          <a:p>
            <a:pPr marL="341150" marR="48769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An electromagnetic signal can be represented analog or digital as a function of time.</a:t>
            </a:r>
          </a:p>
          <a:p>
            <a:pPr marL="341150" indent="-318876" defTabSz="1688165">
              <a:spcBef>
                <a:spcPts val="582"/>
              </a:spcBef>
              <a:buClr>
                <a:srgbClr val="3333CC"/>
              </a:buClr>
              <a:buSzPct val="42307"/>
              <a:buFont typeface="Wingdings"/>
              <a:buChar char=""/>
              <a:tabLst>
                <a:tab pos="342322" algn="l"/>
              </a:tabLst>
            </a:pPr>
            <a:r>
              <a:rPr lang="en-US" sz="2400" b="1" spc="-129" dirty="0">
                <a:solidFill>
                  <a:prstClr val="black"/>
                </a:solidFill>
                <a:latin typeface="Trebuchet MS"/>
                <a:cs typeface="Trebuchet MS"/>
              </a:rPr>
              <a:t>In an analog signal, the change with time is slow and can take infinite values ​​in the range</a:t>
            </a:r>
            <a:r>
              <a:rPr sz="2400" b="1" spc="-148" dirty="0">
                <a:solidFill>
                  <a:prstClr val="black"/>
                </a:solidFill>
                <a:latin typeface="Trebuchet MS"/>
                <a:cs typeface="Trebuchet MS"/>
              </a:rPr>
              <a:t>.</a:t>
            </a:r>
            <a:endParaRPr sz="2400" dirty="0">
              <a:solidFill>
                <a:prstClr val="black"/>
              </a:solidFill>
              <a:latin typeface="Trebuchet MS"/>
              <a:cs typeface="Trebuchet MS"/>
            </a:endParaRPr>
          </a:p>
          <a:p>
            <a:pPr marL="341150" marR="305980" indent="-318876" defTabSz="1688165">
              <a:spcBef>
                <a:spcPts val="572"/>
              </a:spcBef>
              <a:buClr>
                <a:srgbClr val="3333CC"/>
              </a:buClr>
              <a:buSzPct val="42307"/>
              <a:buFont typeface="Wingdings"/>
              <a:buChar char=""/>
              <a:tabLst>
                <a:tab pos="342322" algn="l"/>
              </a:tabLst>
            </a:pPr>
            <a:r>
              <a:rPr lang="en-US" sz="2400" b="1" spc="-148" dirty="0">
                <a:solidFill>
                  <a:prstClr val="black"/>
                </a:solidFill>
                <a:latin typeface="Arial"/>
                <a:cs typeface="Arial"/>
              </a:rPr>
              <a:t>However, in a digital signal, the change over time is sudden and one of a certain number of values</a:t>
            </a:r>
            <a:r>
              <a:rPr sz="2400" b="1" spc="-148" dirty="0">
                <a:solidFill>
                  <a:prstClr val="black"/>
                </a:solidFill>
                <a:latin typeface="Trebuchet MS"/>
                <a:cs typeface="Trebuchet MS"/>
              </a:rPr>
              <a:t>.</a:t>
            </a:r>
            <a:endParaRPr sz="2400" b="1" dirty="0">
              <a:solidFill>
                <a:prstClr val="black"/>
              </a:solidFill>
              <a:latin typeface="Trebuchet MS"/>
              <a:cs typeface="Trebuchet MS"/>
            </a:endParaRPr>
          </a:p>
          <a:p>
            <a:pPr marL="341150" marR="9379" indent="-318876" defTabSz="1688165">
              <a:spcBef>
                <a:spcPts val="572"/>
              </a:spcBef>
              <a:buClr>
                <a:srgbClr val="3333CC"/>
              </a:buClr>
              <a:buSzPct val="42307"/>
              <a:buFont typeface="Wingdings"/>
              <a:buChar char=""/>
              <a:tabLst>
                <a:tab pos="342322" algn="l"/>
              </a:tabLst>
            </a:pPr>
            <a:r>
              <a:rPr lang="en-US" sz="2400" spc="-203" dirty="0">
                <a:solidFill>
                  <a:prstClr val="black"/>
                </a:solidFill>
                <a:latin typeface="Arial"/>
                <a:cs typeface="Arial"/>
              </a:rPr>
              <a:t>The number of values ​​that can be taken in a digital signal is certain and not infinite as in the analog signal</a:t>
            </a:r>
            <a:r>
              <a:rPr sz="2400" spc="-65" dirty="0">
                <a:solidFill>
                  <a:prstClr val="black"/>
                </a:solidFill>
                <a:latin typeface="Arial"/>
                <a:cs typeface="Arial"/>
              </a:rPr>
              <a:t>.</a:t>
            </a:r>
            <a:endParaRPr sz="2400" dirty="0">
              <a:solidFill>
                <a:prstClr val="black"/>
              </a:solidFill>
              <a:latin typeface="Arial"/>
              <a:cs typeface="Arial"/>
            </a:endParaRPr>
          </a:p>
          <a:p>
            <a:pPr marL="341150" marR="366941" indent="-318876" defTabSz="1688165">
              <a:spcBef>
                <a:spcPts val="582"/>
              </a:spcBef>
              <a:buClr>
                <a:srgbClr val="3333CC"/>
              </a:buClr>
              <a:buSzPct val="42307"/>
              <a:buFont typeface="Wingdings"/>
              <a:buChar char=""/>
              <a:tabLst>
                <a:tab pos="342322" algn="l"/>
              </a:tabLst>
            </a:pPr>
            <a:r>
              <a:rPr lang="en-US" sz="2400" spc="-138" dirty="0">
                <a:solidFill>
                  <a:prstClr val="black"/>
                </a:solidFill>
                <a:latin typeface="Arial"/>
                <a:cs typeface="Arial"/>
              </a:rPr>
              <a:t>As a function, we can express the analog signal as differentiable continuous functions and the digital signal as non-differentiable discontinuous functions</a:t>
            </a:r>
            <a:r>
              <a:rPr sz="2400" spc="-65" dirty="0">
                <a:solidFill>
                  <a:prstClr val="black"/>
                </a:solidFill>
                <a:latin typeface="Arial"/>
                <a:cs typeface="Arial"/>
              </a:rPr>
              <a:t>.</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5316415" cy="421476"/>
          </a:xfrm>
          <a:prstGeom prst="rect">
            <a:avLst/>
          </a:prstGeom>
        </p:spPr>
        <p:txBody>
          <a:bodyPr vert="horz" wrap="square" lIns="0" tIns="23446" rIns="0" bIns="0" rtlCol="0">
            <a:spAutoFit/>
          </a:bodyPr>
          <a:lstStyle/>
          <a:p>
            <a:pPr marL="23447">
              <a:spcBef>
                <a:spcPts val="185"/>
              </a:spcBef>
            </a:pPr>
            <a:r>
              <a:rPr lang="en-US" sz="2585" spc="-111" dirty="0"/>
              <a:t>Display of signals in time domain</a:t>
            </a:r>
            <a:endParaRPr sz="2585" dirty="0"/>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6</a:t>
            </a:r>
            <a:endParaRPr sz="923">
              <a:solidFill>
                <a:prstClr val="black"/>
              </a:solidFill>
              <a:latin typeface="Arial"/>
              <a:cs typeface="Arial"/>
            </a:endParaRPr>
          </a:p>
        </p:txBody>
      </p:sp>
      <p:sp>
        <p:nvSpPr>
          <p:cNvPr id="10" name="object 10"/>
          <p:cNvSpPr txBox="1"/>
          <p:nvPr/>
        </p:nvSpPr>
        <p:spPr>
          <a:xfrm>
            <a:off x="61521" y="1276879"/>
            <a:ext cx="8088923" cy="39182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194" dirty="0">
                <a:solidFill>
                  <a:prstClr val="black"/>
                </a:solidFill>
                <a:latin typeface="Arial"/>
                <a:cs typeface="Arial"/>
              </a:rPr>
              <a:t>Below are examples of analog signals and digital signals</a:t>
            </a:r>
            <a:endParaRPr sz="2400" dirty="0">
              <a:solidFill>
                <a:prstClr val="black"/>
              </a:solidFill>
              <a:latin typeface="Arial"/>
              <a:cs typeface="Arial"/>
            </a:endParaRPr>
          </a:p>
        </p:txBody>
      </p:sp>
      <p:sp>
        <p:nvSpPr>
          <p:cNvPr id="11" name="object 11"/>
          <p:cNvSpPr txBox="1"/>
          <p:nvPr/>
        </p:nvSpPr>
        <p:spPr>
          <a:xfrm>
            <a:off x="61520" y="5666608"/>
            <a:ext cx="8726879" cy="78680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111" dirty="0">
                <a:solidFill>
                  <a:prstClr val="black"/>
                </a:solidFill>
                <a:latin typeface="Arial"/>
                <a:cs typeface="Arial"/>
              </a:rPr>
              <a:t>In the figures, A (Amplitude) indicates amplitude and t indicates time.</a:t>
            </a:r>
          </a:p>
          <a:p>
            <a:pPr marL="22274" defTabSz="1688165">
              <a:spcBef>
                <a:spcPts val="175"/>
              </a:spcBef>
              <a:buClr>
                <a:srgbClr val="3333CC"/>
              </a:buClr>
              <a:buSzPct val="42307"/>
              <a:tabLst>
                <a:tab pos="342322" algn="l"/>
              </a:tabLst>
            </a:pPr>
            <a:endParaRPr lang="en-US" sz="2400" spc="-111" dirty="0">
              <a:solidFill>
                <a:prstClr val="black"/>
              </a:solidFill>
              <a:latin typeface="Arial"/>
              <a:cs typeface="Arial"/>
            </a:endParaRPr>
          </a:p>
        </p:txBody>
      </p:sp>
      <p:sp>
        <p:nvSpPr>
          <p:cNvPr id="12" name="object 12"/>
          <p:cNvSpPr txBox="1">
            <a:spLocks noGrp="1"/>
          </p:cNvSpPr>
          <p:nvPr>
            <p:ph type="title"/>
          </p:nvPr>
        </p:nvSpPr>
        <p:spPr>
          <a:xfrm>
            <a:off x="905490" y="633047"/>
            <a:ext cx="5316415" cy="422660"/>
          </a:xfrm>
          <a:prstGeom prst="rect">
            <a:avLst/>
          </a:prstGeom>
        </p:spPr>
        <p:txBody>
          <a:bodyPr vert="horz" wrap="square" lIns="0" tIns="24618" rIns="0" bIns="0" rtlCol="0">
            <a:spAutoFit/>
          </a:bodyPr>
          <a:lstStyle/>
          <a:p>
            <a:pPr marL="23447">
              <a:spcBef>
                <a:spcPts val="194"/>
              </a:spcBef>
            </a:pPr>
            <a:r>
              <a:rPr lang="en-US" sz="2585" spc="-111" dirty="0"/>
              <a:t>Display of signals in time domain</a:t>
            </a:r>
            <a:endParaRPr sz="2585" dirty="0"/>
          </a:p>
        </p:txBody>
      </p:sp>
      <p:grpSp>
        <p:nvGrpSpPr>
          <p:cNvPr id="13" name="object 13"/>
          <p:cNvGrpSpPr/>
          <p:nvPr/>
        </p:nvGrpSpPr>
        <p:grpSpPr>
          <a:xfrm>
            <a:off x="440122" y="1889217"/>
            <a:ext cx="8061960" cy="2865120"/>
            <a:chOff x="238399" y="880451"/>
            <a:chExt cx="4366895" cy="1551940"/>
          </a:xfrm>
        </p:grpSpPr>
        <p:sp>
          <p:nvSpPr>
            <p:cNvPr id="14" name="object 14"/>
            <p:cNvSpPr/>
            <p:nvPr/>
          </p:nvSpPr>
          <p:spPr>
            <a:xfrm>
              <a:off x="238399" y="880451"/>
              <a:ext cx="1946617" cy="1471749"/>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2872968" y="909919"/>
              <a:ext cx="1732054" cy="1522412"/>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16" name="object 16"/>
          <p:cNvSpPr txBox="1"/>
          <p:nvPr/>
        </p:nvSpPr>
        <p:spPr>
          <a:xfrm>
            <a:off x="1480154" y="4686184"/>
            <a:ext cx="1672881" cy="391823"/>
          </a:xfrm>
          <a:prstGeom prst="rect">
            <a:avLst/>
          </a:prstGeom>
        </p:spPr>
        <p:txBody>
          <a:bodyPr vert="horz" wrap="square" lIns="0" tIns="22274" rIns="0" bIns="0" rtlCol="0">
            <a:spAutoFit/>
          </a:bodyPr>
          <a:lstStyle/>
          <a:p>
            <a:pPr marL="23447" defTabSz="1688165">
              <a:spcBef>
                <a:spcPts val="175"/>
              </a:spcBef>
            </a:pPr>
            <a:r>
              <a:rPr sz="2400" spc="-138" dirty="0">
                <a:solidFill>
                  <a:prstClr val="black"/>
                </a:solidFill>
                <a:latin typeface="Arial"/>
                <a:cs typeface="Arial"/>
              </a:rPr>
              <a:t>Analog</a:t>
            </a:r>
            <a:r>
              <a:rPr sz="2400" spc="-203" dirty="0">
                <a:solidFill>
                  <a:prstClr val="black"/>
                </a:solidFill>
                <a:latin typeface="Arial"/>
                <a:cs typeface="Arial"/>
              </a:rPr>
              <a:t> </a:t>
            </a:r>
            <a:r>
              <a:rPr sz="2400" spc="-111" dirty="0">
                <a:solidFill>
                  <a:prstClr val="black"/>
                </a:solidFill>
                <a:latin typeface="Arial"/>
                <a:cs typeface="Arial"/>
              </a:rPr>
              <a:t>sinyal</a:t>
            </a:r>
            <a:endParaRPr sz="2400">
              <a:solidFill>
                <a:prstClr val="black"/>
              </a:solidFill>
              <a:latin typeface="Arial"/>
              <a:cs typeface="Arial"/>
            </a:endParaRPr>
          </a:p>
        </p:txBody>
      </p:sp>
      <p:sp>
        <p:nvSpPr>
          <p:cNvPr id="17" name="object 17"/>
          <p:cNvSpPr txBox="1"/>
          <p:nvPr/>
        </p:nvSpPr>
        <p:spPr>
          <a:xfrm>
            <a:off x="6038554" y="4686184"/>
            <a:ext cx="1924345" cy="391823"/>
          </a:xfrm>
          <a:prstGeom prst="rect">
            <a:avLst/>
          </a:prstGeom>
        </p:spPr>
        <p:txBody>
          <a:bodyPr vert="horz" wrap="square" lIns="0" tIns="22274" rIns="0" bIns="0" rtlCol="0">
            <a:spAutoFit/>
          </a:bodyPr>
          <a:lstStyle/>
          <a:p>
            <a:pPr marL="23447" defTabSz="1688165">
              <a:spcBef>
                <a:spcPts val="175"/>
              </a:spcBef>
            </a:pPr>
            <a:r>
              <a:rPr lang="en-US" sz="2400" spc="-203" dirty="0">
                <a:solidFill>
                  <a:prstClr val="black"/>
                </a:solidFill>
                <a:latin typeface="Arial"/>
                <a:cs typeface="Arial"/>
              </a:rPr>
              <a:t>Discrete</a:t>
            </a:r>
            <a:r>
              <a:rPr sz="2400" spc="-210" dirty="0">
                <a:solidFill>
                  <a:prstClr val="black"/>
                </a:solidFill>
                <a:latin typeface="Arial"/>
                <a:cs typeface="Arial"/>
              </a:rPr>
              <a:t> </a:t>
            </a:r>
            <a:r>
              <a:rPr sz="2400" spc="-111" dirty="0">
                <a:solidFill>
                  <a:prstClr val="black"/>
                </a:solidFill>
                <a:latin typeface="Arial"/>
                <a:cs typeface="Arial"/>
              </a:rPr>
              <a:t>sinyal</a:t>
            </a:r>
            <a:endParaRPr sz="2400" dirty="0">
              <a:solidFill>
                <a:prstClr val="black"/>
              </a:solidFill>
              <a:latin typeface="Arial"/>
              <a:cs typeface="Arial"/>
            </a:endParaRPr>
          </a:p>
        </p:txBody>
      </p:sp>
      <p:sp>
        <p:nvSpPr>
          <p:cNvPr id="18" name="object 18"/>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7</a:t>
            </a:r>
            <a:endParaRPr sz="923">
              <a:solidFill>
                <a:prstClr val="black"/>
              </a:solidFill>
              <a:latin typeface="Arial"/>
              <a:cs typeface="Arial"/>
            </a:endParaRPr>
          </a:p>
        </p:txBody>
      </p:sp>
      <p:sp>
        <p:nvSpPr>
          <p:cNvPr id="10" name="object 10"/>
          <p:cNvSpPr txBox="1"/>
          <p:nvPr/>
        </p:nvSpPr>
        <p:spPr>
          <a:xfrm>
            <a:off x="61521" y="1275705"/>
            <a:ext cx="8874369" cy="2469315"/>
          </a:xfrm>
          <a:prstGeom prst="rect">
            <a:avLst/>
          </a:prstGeom>
        </p:spPr>
        <p:txBody>
          <a:bodyPr vert="horz" wrap="square" lIns="0" tIns="22274" rIns="0" bIns="0" rtlCol="0">
            <a:spAutoFit/>
          </a:bodyPr>
          <a:lstStyle/>
          <a:p>
            <a:pPr marL="341150" marR="120751"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Analog or digital signals are divided into two basic groups: periodic and aperiodic.</a:t>
            </a:r>
            <a:r>
              <a:rPr sz="2400" spc="-65" dirty="0">
                <a:solidFill>
                  <a:prstClr val="black"/>
                </a:solidFill>
                <a:latin typeface="Arial"/>
                <a:cs typeface="Arial"/>
              </a:rPr>
              <a:t>.</a:t>
            </a:r>
            <a:endParaRPr sz="2400" dirty="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Periodic signals repeat a certain part of it indefinitely</a:t>
            </a:r>
            <a:r>
              <a:rPr sz="2400" b="1" spc="-185" dirty="0">
                <a:solidFill>
                  <a:prstClr val="black"/>
                </a:solidFill>
                <a:latin typeface="Trebuchet MS"/>
                <a:cs typeface="Trebuchet MS"/>
              </a:rPr>
              <a:t>.</a:t>
            </a:r>
            <a:endParaRPr sz="2400" dirty="0">
              <a:solidFill>
                <a:prstClr val="black"/>
              </a:solidFill>
              <a:latin typeface="Trebuchet MS"/>
              <a:cs typeface="Trebuchet MS"/>
            </a:endParaRPr>
          </a:p>
          <a:p>
            <a:pPr marL="341150" marR="415007" indent="-318876" defTabSz="1688165">
              <a:spcBef>
                <a:spcPts val="572"/>
              </a:spcBef>
              <a:buClr>
                <a:srgbClr val="3333CC"/>
              </a:buClr>
              <a:buSzPct val="42307"/>
              <a:buFont typeface="Wingdings"/>
              <a:buChar char=""/>
              <a:tabLst>
                <a:tab pos="342322" algn="l"/>
              </a:tabLst>
            </a:pPr>
            <a:r>
              <a:rPr lang="en-US" sz="2400" spc="-83" dirty="0">
                <a:solidFill>
                  <a:prstClr val="black"/>
                </a:solidFill>
                <a:latin typeface="Arial"/>
                <a:cs typeface="Arial"/>
              </a:rPr>
              <a:t>Aperiodic signals, on the other hand, do not contain infinitely repeating parts</a:t>
            </a:r>
            <a:r>
              <a:rPr sz="2400" spc="-83" dirty="0">
                <a:solidFill>
                  <a:prstClr val="black"/>
                </a:solidFill>
                <a:latin typeface="Arial"/>
                <a:cs typeface="Arial"/>
              </a:rPr>
              <a:t>.</a:t>
            </a:r>
            <a:endParaRPr sz="2400" dirty="0">
              <a:solidFill>
                <a:prstClr val="black"/>
              </a:solidFill>
              <a:latin typeface="Arial"/>
              <a:cs typeface="Arial"/>
            </a:endParaRPr>
          </a:p>
          <a:p>
            <a:pPr marL="341150" indent="-318876" defTabSz="1688165">
              <a:spcBef>
                <a:spcPts val="572"/>
              </a:spcBef>
              <a:buClr>
                <a:srgbClr val="3333CC"/>
              </a:buClr>
              <a:buSzPct val="42307"/>
              <a:buFont typeface="Wingdings"/>
              <a:buChar char=""/>
              <a:tabLst>
                <a:tab pos="342322" algn="l"/>
              </a:tabLst>
            </a:pPr>
            <a:r>
              <a:rPr lang="en-US" sz="2400" spc="-138" dirty="0">
                <a:solidFill>
                  <a:prstClr val="black"/>
                </a:solidFill>
                <a:latin typeface="Arial"/>
                <a:cs typeface="Arial"/>
              </a:rPr>
              <a:t>The figure shows examples of analog and digital periodic signals</a:t>
            </a:r>
            <a:r>
              <a:rPr sz="2400" spc="-55" dirty="0">
                <a:solidFill>
                  <a:prstClr val="black"/>
                </a:solidFill>
                <a:latin typeface="Arial"/>
                <a:cs typeface="Arial"/>
              </a:rPr>
              <a:t>.</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5316415" cy="421476"/>
          </a:xfrm>
          <a:prstGeom prst="rect">
            <a:avLst/>
          </a:prstGeom>
        </p:spPr>
        <p:txBody>
          <a:bodyPr vert="horz" wrap="square" lIns="0" tIns="23446" rIns="0" bIns="0" rtlCol="0">
            <a:spAutoFit/>
          </a:bodyPr>
          <a:lstStyle/>
          <a:p>
            <a:pPr marL="23447">
              <a:spcBef>
                <a:spcPts val="185"/>
              </a:spcBef>
            </a:pPr>
            <a:r>
              <a:rPr lang="en-US" sz="2585" spc="-111" dirty="0"/>
              <a:t>Display of signals in time domain</a:t>
            </a:r>
            <a:endParaRPr sz="2585" dirty="0"/>
          </a:p>
        </p:txBody>
      </p:sp>
      <p:grpSp>
        <p:nvGrpSpPr>
          <p:cNvPr id="12" name="object 12"/>
          <p:cNvGrpSpPr/>
          <p:nvPr/>
        </p:nvGrpSpPr>
        <p:grpSpPr>
          <a:xfrm>
            <a:off x="486297" y="3986028"/>
            <a:ext cx="8051409" cy="1635369"/>
            <a:chOff x="263411" y="2016223"/>
            <a:chExt cx="4361180" cy="885825"/>
          </a:xfrm>
        </p:grpSpPr>
        <p:sp>
          <p:nvSpPr>
            <p:cNvPr id="13" name="object 13"/>
            <p:cNvSpPr/>
            <p:nvPr/>
          </p:nvSpPr>
          <p:spPr>
            <a:xfrm>
              <a:off x="263411" y="2262236"/>
              <a:ext cx="2153098" cy="639749"/>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2607865" y="2016223"/>
              <a:ext cx="2016327" cy="661748"/>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15" name="object 15"/>
          <p:cNvSpPr txBox="1"/>
          <p:nvPr/>
        </p:nvSpPr>
        <p:spPr>
          <a:xfrm>
            <a:off x="927528" y="5777976"/>
            <a:ext cx="2865120" cy="391823"/>
          </a:xfrm>
          <a:prstGeom prst="rect">
            <a:avLst/>
          </a:prstGeom>
        </p:spPr>
        <p:txBody>
          <a:bodyPr vert="horz" wrap="square" lIns="0" tIns="22274" rIns="0" bIns="0" rtlCol="0">
            <a:spAutoFit/>
          </a:bodyPr>
          <a:lstStyle/>
          <a:p>
            <a:pPr marL="23447" defTabSz="1688165">
              <a:spcBef>
                <a:spcPts val="175"/>
              </a:spcBef>
            </a:pPr>
            <a:r>
              <a:rPr sz="2400" spc="-92" dirty="0">
                <a:solidFill>
                  <a:prstClr val="black"/>
                </a:solidFill>
                <a:latin typeface="Arial"/>
                <a:cs typeface="Arial"/>
              </a:rPr>
              <a:t>Periyodik </a:t>
            </a:r>
            <a:r>
              <a:rPr sz="2400" spc="-120" dirty="0">
                <a:solidFill>
                  <a:prstClr val="black"/>
                </a:solidFill>
                <a:latin typeface="Arial"/>
                <a:cs typeface="Arial"/>
              </a:rPr>
              <a:t>analog</a:t>
            </a:r>
            <a:r>
              <a:rPr sz="2400" spc="-305" dirty="0">
                <a:solidFill>
                  <a:prstClr val="black"/>
                </a:solidFill>
                <a:latin typeface="Arial"/>
                <a:cs typeface="Arial"/>
              </a:rPr>
              <a:t> </a:t>
            </a:r>
            <a:r>
              <a:rPr sz="2400" spc="-111" dirty="0">
                <a:solidFill>
                  <a:prstClr val="black"/>
                </a:solidFill>
                <a:latin typeface="Arial"/>
                <a:cs typeface="Arial"/>
              </a:rPr>
              <a:t>sinyal</a:t>
            </a:r>
            <a:endParaRPr sz="2400" dirty="0">
              <a:solidFill>
                <a:prstClr val="black"/>
              </a:solidFill>
              <a:latin typeface="Arial"/>
              <a:cs typeface="Arial"/>
            </a:endParaRPr>
          </a:p>
        </p:txBody>
      </p:sp>
      <p:sp>
        <p:nvSpPr>
          <p:cNvPr id="16" name="object 16"/>
          <p:cNvSpPr txBox="1"/>
          <p:nvPr/>
        </p:nvSpPr>
        <p:spPr>
          <a:xfrm>
            <a:off x="5182773" y="5777976"/>
            <a:ext cx="2845191" cy="391823"/>
          </a:xfrm>
          <a:prstGeom prst="rect">
            <a:avLst/>
          </a:prstGeom>
        </p:spPr>
        <p:txBody>
          <a:bodyPr vert="horz" wrap="square" lIns="0" tIns="22274" rIns="0" bIns="0" rtlCol="0">
            <a:spAutoFit/>
          </a:bodyPr>
          <a:lstStyle/>
          <a:p>
            <a:pPr marL="23447" defTabSz="1688165">
              <a:spcBef>
                <a:spcPts val="175"/>
              </a:spcBef>
            </a:pPr>
            <a:r>
              <a:rPr lang="en-US" sz="2400" spc="-92" dirty="0">
                <a:solidFill>
                  <a:prstClr val="black"/>
                </a:solidFill>
                <a:latin typeface="Arial"/>
                <a:cs typeface="Arial"/>
              </a:rPr>
              <a:t>Periodic digital signal</a:t>
            </a:r>
            <a:endParaRPr sz="2400" dirty="0">
              <a:solidFill>
                <a:prstClr val="black"/>
              </a:solidFill>
              <a:latin typeface="Arial"/>
              <a:cs typeface="Arial"/>
            </a:endParaRPr>
          </a:p>
        </p:txBody>
      </p:sp>
      <p:sp>
        <p:nvSpPr>
          <p:cNvPr id="17" name="object 17"/>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8</a:t>
            </a:r>
            <a:endParaRPr sz="923">
              <a:solidFill>
                <a:prstClr val="black"/>
              </a:solidFill>
              <a:latin typeface="Arial"/>
              <a:cs typeface="Arial"/>
            </a:endParaRPr>
          </a:p>
        </p:txBody>
      </p:sp>
      <p:sp>
        <p:nvSpPr>
          <p:cNvPr id="10" name="object 10"/>
          <p:cNvSpPr txBox="1"/>
          <p:nvPr/>
        </p:nvSpPr>
        <p:spPr>
          <a:xfrm>
            <a:off x="61522" y="1276879"/>
            <a:ext cx="8943535" cy="39182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74" dirty="0">
                <a:solidFill>
                  <a:prstClr val="black"/>
                </a:solidFill>
                <a:latin typeface="Arial"/>
                <a:cs typeface="Arial"/>
              </a:rPr>
              <a:t>Mathematically, a periodic signal can be expressed as follows</a:t>
            </a:r>
            <a:r>
              <a:rPr sz="2400" spc="-37" dirty="0">
                <a:solidFill>
                  <a:prstClr val="black"/>
                </a:solidFill>
                <a:latin typeface="Arial"/>
                <a:cs typeface="Arial"/>
              </a:rPr>
              <a:t>.</a:t>
            </a:r>
            <a:endParaRPr sz="2400" dirty="0">
              <a:solidFill>
                <a:prstClr val="black"/>
              </a:solidFill>
              <a:latin typeface="Arial"/>
              <a:cs typeface="Arial"/>
            </a:endParaRPr>
          </a:p>
        </p:txBody>
      </p:sp>
      <p:sp>
        <p:nvSpPr>
          <p:cNvPr id="11" name="object 11"/>
          <p:cNvSpPr txBox="1"/>
          <p:nvPr/>
        </p:nvSpPr>
        <p:spPr>
          <a:xfrm>
            <a:off x="61522" y="2594084"/>
            <a:ext cx="8964637" cy="3129368"/>
          </a:xfrm>
          <a:prstGeom prst="rect">
            <a:avLst/>
          </a:prstGeom>
        </p:spPr>
        <p:txBody>
          <a:bodyPr vert="horz" wrap="square" lIns="0" tIns="22274" rIns="0" bIns="0" rtlCol="0">
            <a:spAutoFit/>
          </a:bodyPr>
          <a:lstStyle/>
          <a:p>
            <a:pPr marL="341150" marR="97304" indent="-318876" defTabSz="1688165">
              <a:spcBef>
                <a:spcPts val="175"/>
              </a:spcBef>
              <a:buClr>
                <a:srgbClr val="3333CC"/>
              </a:buClr>
              <a:buSzPct val="42307"/>
              <a:buFont typeface="Wingdings"/>
              <a:buChar char=""/>
              <a:tabLst>
                <a:tab pos="342322" algn="l"/>
              </a:tabLst>
            </a:pPr>
            <a:r>
              <a:rPr lang="en-US" sz="2400" spc="-129" dirty="0">
                <a:solidFill>
                  <a:prstClr val="black"/>
                </a:solidFill>
                <a:latin typeface="Arial"/>
                <a:cs typeface="Arial"/>
              </a:rPr>
              <a:t>Here, T indicates the period duration of the periodic signal and its unit is seconds. Time T is the time it takes for the smallest repeating segment to complete a cycle</a:t>
            </a:r>
            <a:r>
              <a:rPr sz="2400" b="1" spc="-157" dirty="0">
                <a:solidFill>
                  <a:prstClr val="black"/>
                </a:solidFill>
                <a:latin typeface="Trebuchet MS"/>
                <a:cs typeface="Trebuchet MS"/>
              </a:rPr>
              <a:t>.</a:t>
            </a:r>
            <a:endParaRPr sz="2400" dirty="0">
              <a:solidFill>
                <a:prstClr val="black"/>
              </a:solidFill>
              <a:latin typeface="Trebuchet MS"/>
              <a:cs typeface="Trebuchet MS"/>
            </a:endParaRPr>
          </a:p>
          <a:p>
            <a:pPr marL="341150" marR="137163" indent="-318876" defTabSz="1688165">
              <a:lnSpc>
                <a:spcPct val="100800"/>
              </a:lnSpc>
              <a:spcBef>
                <a:spcPts val="554"/>
              </a:spcBef>
              <a:buClr>
                <a:srgbClr val="3333CC"/>
              </a:buClr>
              <a:buSzPct val="42307"/>
              <a:buFont typeface="Wingdings"/>
              <a:buChar char=""/>
              <a:tabLst>
                <a:tab pos="342322" algn="l"/>
              </a:tabLst>
            </a:pPr>
            <a:r>
              <a:rPr lang="en-US" sz="2400" spc="-83" dirty="0">
                <a:solidFill>
                  <a:prstClr val="black"/>
                </a:solidFill>
                <a:latin typeface="Arial"/>
                <a:cs typeface="Arial"/>
              </a:rPr>
              <a:t>A sine wave is the most basic analog signal and is expressed by three parameters. These; They are called amplitude (A), frequency (f) and phase (</a:t>
            </a:r>
            <a:r>
              <a:rPr lang="en-US" sz="2400" b="1" spc="-185" dirty="0">
                <a:solidFill>
                  <a:prstClr val="black"/>
                </a:solidFill>
                <a:latin typeface="Arial"/>
                <a:cs typeface="Arial"/>
              </a:rPr>
              <a:t>phase </a:t>
            </a:r>
            <a:r>
              <a:rPr lang="en-US" sz="2400" b="1" spc="-74" dirty="0">
                <a:solidFill>
                  <a:prstClr val="black"/>
                </a:solidFill>
                <a:latin typeface="Arial"/>
                <a:cs typeface="Arial"/>
              </a:rPr>
              <a:t>- </a:t>
            </a:r>
            <a:r>
              <a:rPr lang="en-US" sz="2400" b="1" spc="-65" dirty="0">
                <a:solidFill>
                  <a:prstClr val="black"/>
                </a:solidFill>
                <a:latin typeface="Symbol"/>
                <a:cs typeface="Symbol"/>
              </a:rPr>
              <a:t></a:t>
            </a:r>
            <a:r>
              <a:rPr lang="en-US" sz="2400" b="1" spc="-65" dirty="0">
                <a:solidFill>
                  <a:prstClr val="black"/>
                </a:solidFill>
                <a:latin typeface="Arial"/>
                <a:cs typeface="Arial"/>
              </a:rPr>
              <a:t>) </a:t>
            </a:r>
            <a:r>
              <a:rPr lang="en-US" sz="2400" spc="-92" dirty="0">
                <a:solidFill>
                  <a:prstClr val="black"/>
                </a:solidFill>
                <a:latin typeface="Arial"/>
                <a:cs typeface="Arial"/>
              </a:rPr>
              <a:t>.</a:t>
            </a:r>
            <a:endParaRPr sz="2400" dirty="0">
              <a:solidFill>
                <a:prstClr val="black"/>
              </a:solidFill>
              <a:latin typeface="Arial"/>
              <a:cs typeface="Arial"/>
            </a:endParaRPr>
          </a:p>
          <a:p>
            <a:pPr marL="341150" marR="9379" indent="-318876" defTabSz="1688165">
              <a:spcBef>
                <a:spcPts val="526"/>
              </a:spcBef>
              <a:buClr>
                <a:srgbClr val="3333CC"/>
              </a:buClr>
              <a:buSzPct val="42307"/>
              <a:buFont typeface="Wingdings"/>
              <a:buChar char=""/>
              <a:tabLst>
                <a:tab pos="342322" algn="l"/>
              </a:tabLst>
            </a:pPr>
            <a:r>
              <a:rPr lang="en-US" sz="2400" spc="-203" dirty="0">
                <a:solidFill>
                  <a:prstClr val="black"/>
                </a:solidFill>
                <a:latin typeface="Arial"/>
                <a:cs typeface="Arial"/>
              </a:rPr>
              <a:t>Peak amplitude is the highest amplitude value of the signal over time and is usually measured in volts</a:t>
            </a:r>
            <a:r>
              <a:rPr sz="2400" spc="-55" dirty="0">
                <a:solidFill>
                  <a:prstClr val="black"/>
                </a:solidFill>
                <a:latin typeface="Arial"/>
                <a:cs typeface="Arial"/>
              </a:rPr>
              <a:t>.</a:t>
            </a:r>
            <a:endParaRPr sz="2400" dirty="0">
              <a:solidFill>
                <a:prstClr val="black"/>
              </a:solidFill>
              <a:latin typeface="Arial"/>
              <a:cs typeface="Arial"/>
            </a:endParaRPr>
          </a:p>
        </p:txBody>
      </p:sp>
      <p:grpSp>
        <p:nvGrpSpPr>
          <p:cNvPr id="13" name="object 13"/>
          <p:cNvGrpSpPr/>
          <p:nvPr/>
        </p:nvGrpSpPr>
        <p:grpSpPr>
          <a:xfrm>
            <a:off x="-21945" y="263770"/>
            <a:ext cx="9188548" cy="6373837"/>
            <a:chOff x="-11887" y="0"/>
            <a:chExt cx="4977130" cy="3452495"/>
          </a:xfrm>
        </p:grpSpPr>
        <p:sp>
          <p:nvSpPr>
            <p:cNvPr id="14" name="object 14"/>
            <p:cNvSpPr/>
            <p:nvPr/>
          </p:nvSpPr>
          <p:spPr>
            <a:xfrm>
              <a:off x="1113662" y="919888"/>
              <a:ext cx="2648422" cy="17232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
        <p:nvSpPr>
          <p:cNvPr id="18" name="object 11">
            <a:extLst>
              <a:ext uri="{FF2B5EF4-FFF2-40B4-BE49-F238E27FC236}">
                <a16:creationId xmlns:a16="http://schemas.microsoft.com/office/drawing/2014/main" id="{E77C8A4D-3EF6-9CA2-EE7A-AA864B0E438C}"/>
              </a:ext>
            </a:extLst>
          </p:cNvPr>
          <p:cNvSpPr txBox="1">
            <a:spLocks/>
          </p:cNvSpPr>
          <p:nvPr/>
        </p:nvSpPr>
        <p:spPr>
          <a:xfrm>
            <a:off x="905490" y="631874"/>
            <a:ext cx="5316415" cy="421476"/>
          </a:xfrm>
          <a:prstGeom prst="rect">
            <a:avLst/>
          </a:prstGeom>
        </p:spPr>
        <p:txBody>
          <a:bodyPr vert="horz" wrap="square" lIns="0" tIns="23446" rIns="0" bIns="0" rtlCol="0">
            <a:spAutoFit/>
          </a:bodyPr>
          <a:lstStyle>
            <a:lvl1pPr>
              <a:defRPr sz="3323" b="0" i="0">
                <a:solidFill>
                  <a:srgbClr val="333399"/>
                </a:solidFill>
                <a:latin typeface="Arial"/>
                <a:ea typeface="+mj-ea"/>
                <a:cs typeface="Arial"/>
              </a:defRPr>
            </a:lvl1pPr>
          </a:lstStyle>
          <a:p>
            <a:pPr marL="23447" defTabSz="914400">
              <a:spcBef>
                <a:spcPts val="185"/>
              </a:spcBef>
            </a:pPr>
            <a:r>
              <a:rPr lang="en-US" sz="2585" kern="0" spc="-111" dirty="0"/>
              <a:t>Display of signals in time domain</a:t>
            </a:r>
            <a:endParaRPr lang="en-US" sz="2585" kern="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9</a:t>
            </a:r>
            <a:endParaRPr sz="923">
              <a:solidFill>
                <a:prstClr val="black"/>
              </a:solidFill>
              <a:latin typeface="Arial"/>
              <a:cs typeface="Arial"/>
            </a:endParaRPr>
          </a:p>
        </p:txBody>
      </p:sp>
      <p:sp>
        <p:nvSpPr>
          <p:cNvPr id="10" name="object 10"/>
          <p:cNvSpPr txBox="1"/>
          <p:nvPr/>
        </p:nvSpPr>
        <p:spPr>
          <a:xfrm>
            <a:off x="61522" y="1275706"/>
            <a:ext cx="8669215" cy="4213382"/>
          </a:xfrm>
          <a:prstGeom prst="rect">
            <a:avLst/>
          </a:prstGeom>
        </p:spPr>
        <p:txBody>
          <a:bodyPr vert="horz" wrap="square" lIns="0" tIns="22274" rIns="0" bIns="0" rtlCol="0">
            <a:spAutoFit/>
          </a:bodyPr>
          <a:lstStyle/>
          <a:p>
            <a:pPr marL="341150" marR="703402"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The number of repetitions of a periodic signal per second is called frequency. Its unit is expressed as Hz (Hertz).</a:t>
            </a:r>
          </a:p>
          <a:p>
            <a:pPr marL="341150" marR="703402" indent="-318876" defTabSz="1688165">
              <a:spcBef>
                <a:spcPts val="175"/>
              </a:spcBef>
              <a:buClr>
                <a:srgbClr val="3333CC"/>
              </a:buClr>
              <a:buSzPct val="42307"/>
              <a:buFont typeface="Wingdings"/>
              <a:buChar char=""/>
              <a:tabLst>
                <a:tab pos="342322" algn="l"/>
              </a:tabLst>
            </a:pPr>
            <a:r>
              <a:rPr lang="en-US" sz="2400" spc="-74" dirty="0">
                <a:solidFill>
                  <a:prstClr val="black"/>
                </a:solidFill>
                <a:latin typeface="Arial"/>
                <a:cs typeface="Arial"/>
              </a:rPr>
              <a:t>Period is the completion time of a cycle in seconds and its unit is seconds. The period is usually denoted by T in the literature.</a:t>
            </a:r>
          </a:p>
          <a:p>
            <a:pPr marL="341150" marR="703402" indent="-318876" defTabSz="1688165">
              <a:spcBef>
                <a:spcPts val="175"/>
              </a:spcBef>
              <a:buClr>
                <a:srgbClr val="3333CC"/>
              </a:buClr>
              <a:buSzPct val="42307"/>
              <a:buFont typeface="Wingdings"/>
              <a:buChar char=""/>
              <a:tabLst>
                <a:tab pos="342322" algn="l"/>
              </a:tabLst>
            </a:pPr>
            <a:r>
              <a:rPr lang="en-US" sz="2400" spc="-74" dirty="0">
                <a:solidFill>
                  <a:prstClr val="black"/>
                </a:solidFill>
                <a:latin typeface="Arial"/>
                <a:cs typeface="Arial"/>
              </a:rPr>
              <a:t>The period value is inversely proportional to the frequency and </a:t>
            </a:r>
          </a:p>
          <a:p>
            <a:pPr marL="341150" marR="703402" indent="-318876" defTabSz="1688165">
              <a:spcBef>
                <a:spcPts val="175"/>
              </a:spcBef>
              <a:buClr>
                <a:srgbClr val="3333CC"/>
              </a:buClr>
              <a:buSzPct val="42307"/>
              <a:buFont typeface="Wingdings"/>
              <a:buChar char=""/>
              <a:tabLst>
                <a:tab pos="342322" algn="l"/>
              </a:tabLst>
            </a:pPr>
            <a:r>
              <a:rPr lang="en-US" sz="2400" b="1" spc="-249" dirty="0">
                <a:solidFill>
                  <a:prstClr val="black"/>
                </a:solidFill>
                <a:latin typeface="Trebuchet MS"/>
                <a:cs typeface="Trebuchet MS"/>
              </a:rPr>
              <a:t>Phase refers to the angle at which a period begins and is expressed in degrees or radians.</a:t>
            </a:r>
          </a:p>
          <a:p>
            <a:pPr marL="341150" marR="703402" indent="-318876" defTabSz="1688165">
              <a:spcBef>
                <a:spcPts val="175"/>
              </a:spcBef>
              <a:buClr>
                <a:srgbClr val="3333CC"/>
              </a:buClr>
              <a:buSzPct val="42307"/>
              <a:buFont typeface="Wingdings"/>
              <a:buChar char=""/>
              <a:tabLst>
                <a:tab pos="342322" algn="l"/>
              </a:tabLst>
            </a:pPr>
            <a:r>
              <a:rPr lang="en-US" sz="2400" spc="-194" dirty="0">
                <a:solidFill>
                  <a:prstClr val="black"/>
                </a:solidFill>
                <a:latin typeface="Arial"/>
                <a:cs typeface="Arial"/>
              </a:rPr>
              <a:t>Using these parameters, a sine wave can be expressed as follows;</a:t>
            </a:r>
          </a:p>
          <a:p>
            <a:pPr marL="341150" marR="703402" indent="-318876" defTabSz="1688165">
              <a:spcBef>
                <a:spcPts val="175"/>
              </a:spcBef>
              <a:buClr>
                <a:srgbClr val="3333CC"/>
              </a:buClr>
              <a:buSzPct val="42307"/>
              <a:buFont typeface="Wingdings"/>
              <a:buChar char=""/>
              <a:tabLst>
                <a:tab pos="342322" algn="l"/>
              </a:tabLst>
            </a:pPr>
            <a:endParaRPr lang="en-US" sz="2400" spc="-194" dirty="0">
              <a:solidFill>
                <a:prstClr val="black"/>
              </a:solidFill>
              <a:latin typeface="Arial"/>
              <a:cs typeface="Arial"/>
            </a:endParaRPr>
          </a:p>
        </p:txBody>
      </p:sp>
      <p:sp>
        <p:nvSpPr>
          <p:cNvPr id="11" name="object 11"/>
          <p:cNvSpPr txBox="1"/>
          <p:nvPr/>
        </p:nvSpPr>
        <p:spPr>
          <a:xfrm>
            <a:off x="61522" y="5817225"/>
            <a:ext cx="8790378" cy="769619"/>
          </a:xfrm>
          <a:prstGeom prst="rect">
            <a:avLst/>
          </a:prstGeom>
        </p:spPr>
        <p:txBody>
          <a:bodyPr vert="horz" wrap="square" lIns="0" tIns="22274" rIns="0" bIns="0" rtlCol="0">
            <a:spAutoFit/>
          </a:bodyPr>
          <a:lstStyle/>
          <a:p>
            <a:pPr marL="341150" indent="-318876" defTabSz="1688165">
              <a:lnSpc>
                <a:spcPts val="2862"/>
              </a:lnSpc>
              <a:spcBef>
                <a:spcPts val="175"/>
              </a:spcBef>
              <a:buClr>
                <a:srgbClr val="3333CC"/>
              </a:buClr>
              <a:buSzPct val="42307"/>
              <a:buFont typeface="Wingdings"/>
              <a:buChar char=""/>
              <a:tabLst>
                <a:tab pos="342322" algn="l"/>
              </a:tabLst>
            </a:pPr>
            <a:r>
              <a:rPr lang="en-US" sz="2400" spc="-129" dirty="0">
                <a:solidFill>
                  <a:prstClr val="black"/>
                </a:solidFill>
                <a:latin typeface="Arial"/>
                <a:cs typeface="Arial"/>
              </a:rPr>
              <a:t>Here, A is peak amplitude, f is frequency and </a:t>
            </a:r>
            <a:r>
              <a:rPr sz="2400" b="1" spc="-9" dirty="0">
                <a:solidFill>
                  <a:prstClr val="black"/>
                </a:solidFill>
                <a:latin typeface="Symbol"/>
                <a:cs typeface="Symbol"/>
              </a:rPr>
              <a:t></a:t>
            </a:r>
            <a:r>
              <a:rPr sz="2400" b="1" spc="-9" dirty="0">
                <a:solidFill>
                  <a:prstClr val="black"/>
                </a:solidFill>
                <a:latin typeface="Times New Roman"/>
                <a:cs typeface="Times New Roman"/>
              </a:rPr>
              <a:t> </a:t>
            </a:r>
            <a:r>
              <a:rPr lang="en-US" sz="2400" b="1" spc="-129" dirty="0">
                <a:solidFill>
                  <a:prstClr val="black"/>
                </a:solidFill>
                <a:latin typeface="Trebuchet MS"/>
                <a:cs typeface="Trebuchet MS"/>
              </a:rPr>
              <a:t>is the phase angle</a:t>
            </a:r>
          </a:p>
          <a:p>
            <a:pPr marL="22274" defTabSz="1688165">
              <a:lnSpc>
                <a:spcPts val="2862"/>
              </a:lnSpc>
              <a:spcBef>
                <a:spcPts val="175"/>
              </a:spcBef>
              <a:buClr>
                <a:srgbClr val="3333CC"/>
              </a:buClr>
              <a:buSzPct val="42307"/>
              <a:tabLst>
                <a:tab pos="342322" algn="l"/>
              </a:tabLst>
            </a:pPr>
            <a:endParaRPr lang="en-US" sz="2400" b="1" spc="-129" dirty="0">
              <a:solidFill>
                <a:prstClr val="black"/>
              </a:solidFill>
              <a:latin typeface="Trebuchet MS"/>
              <a:cs typeface="Trebuchet MS"/>
            </a:endParaRPr>
          </a:p>
        </p:txBody>
      </p:sp>
      <p:sp>
        <p:nvSpPr>
          <p:cNvPr id="12" name="object 12"/>
          <p:cNvSpPr txBox="1">
            <a:spLocks noGrp="1"/>
          </p:cNvSpPr>
          <p:nvPr>
            <p:ph type="title"/>
          </p:nvPr>
        </p:nvSpPr>
        <p:spPr>
          <a:xfrm>
            <a:off x="905490" y="631874"/>
            <a:ext cx="5316415" cy="421476"/>
          </a:xfrm>
          <a:prstGeom prst="rect">
            <a:avLst/>
          </a:prstGeom>
        </p:spPr>
        <p:txBody>
          <a:bodyPr vert="horz" wrap="square" lIns="0" tIns="23446" rIns="0" bIns="0" rtlCol="0">
            <a:spAutoFit/>
          </a:bodyPr>
          <a:lstStyle/>
          <a:p>
            <a:pPr marL="23447" defTabSz="914400">
              <a:spcBef>
                <a:spcPts val="185"/>
              </a:spcBef>
            </a:pPr>
            <a:r>
              <a:rPr lang="en-US" sz="2585" kern="0" spc="-111" dirty="0"/>
              <a:t>Display of signals in time domain</a:t>
            </a:r>
            <a:endParaRPr lang="en-US" sz="2585" kern="0" dirty="0"/>
          </a:p>
        </p:txBody>
      </p:sp>
      <p:grpSp>
        <p:nvGrpSpPr>
          <p:cNvPr id="13" name="object 13"/>
          <p:cNvGrpSpPr/>
          <p:nvPr/>
        </p:nvGrpSpPr>
        <p:grpSpPr>
          <a:xfrm>
            <a:off x="-106070" y="363348"/>
            <a:ext cx="9188548" cy="6373837"/>
            <a:chOff x="-11887" y="0"/>
            <a:chExt cx="4977130" cy="3452495"/>
          </a:xfrm>
        </p:grpSpPr>
        <p:sp>
          <p:nvSpPr>
            <p:cNvPr id="14" name="object 14"/>
            <p:cNvSpPr/>
            <p:nvPr/>
          </p:nvSpPr>
          <p:spPr>
            <a:xfrm>
              <a:off x="1383537" y="2585938"/>
              <a:ext cx="2090309" cy="196134"/>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10</a:t>
            </a:r>
            <a:endParaRPr sz="923">
              <a:solidFill>
                <a:prstClr val="black"/>
              </a:solidFill>
              <a:latin typeface="Arial"/>
              <a:cs typeface="Arial"/>
            </a:endParaRPr>
          </a:p>
        </p:txBody>
      </p:sp>
      <p:sp>
        <p:nvSpPr>
          <p:cNvPr id="10" name="object 10"/>
          <p:cNvSpPr txBox="1"/>
          <p:nvPr/>
        </p:nvSpPr>
        <p:spPr>
          <a:xfrm>
            <a:off x="61521" y="1276879"/>
            <a:ext cx="8744853" cy="39182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Three different periodic sine signals are given as examples in the figure</a:t>
            </a:r>
            <a:endParaRPr sz="2400" dirty="0">
              <a:solidFill>
                <a:prstClr val="black"/>
              </a:solidFill>
              <a:latin typeface="Arial"/>
              <a:cs typeface="Arial"/>
            </a:endParaRPr>
          </a:p>
        </p:txBody>
      </p:sp>
      <p:sp>
        <p:nvSpPr>
          <p:cNvPr id="11" name="object 11"/>
          <p:cNvSpPr txBox="1">
            <a:spLocks noGrp="1"/>
          </p:cNvSpPr>
          <p:nvPr>
            <p:ph type="title"/>
          </p:nvPr>
        </p:nvSpPr>
        <p:spPr>
          <a:xfrm>
            <a:off x="905490" y="633047"/>
            <a:ext cx="5316415" cy="422660"/>
          </a:xfrm>
          <a:prstGeom prst="rect">
            <a:avLst/>
          </a:prstGeom>
        </p:spPr>
        <p:txBody>
          <a:bodyPr vert="horz" wrap="square" lIns="0" tIns="24618" rIns="0" bIns="0" rtlCol="0">
            <a:spAutoFit/>
          </a:bodyPr>
          <a:lstStyle/>
          <a:p>
            <a:pPr marL="23447">
              <a:spcBef>
                <a:spcPts val="194"/>
              </a:spcBef>
            </a:pPr>
            <a:r>
              <a:rPr sz="2585" spc="-111" dirty="0"/>
              <a:t>Sinyallerin </a:t>
            </a:r>
            <a:r>
              <a:rPr sz="2585" spc="-185" dirty="0"/>
              <a:t>zaman </a:t>
            </a:r>
            <a:r>
              <a:rPr sz="2585" spc="-102" dirty="0"/>
              <a:t>düzleminde</a:t>
            </a:r>
            <a:r>
              <a:rPr sz="2585" spc="-222" dirty="0"/>
              <a:t> </a:t>
            </a:r>
            <a:r>
              <a:rPr sz="2585" spc="-74" dirty="0"/>
              <a:t>gösterimi</a:t>
            </a:r>
            <a:endParaRPr sz="2585"/>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523874" y="760476"/>
              <a:ext cx="1558163" cy="1306449"/>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2616961" y="760476"/>
              <a:ext cx="1581912" cy="1306449"/>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1690723" y="2105620"/>
              <a:ext cx="1489959" cy="1273075"/>
            </a:xfrm>
            <a:prstGeom prst="rect">
              <a:avLst/>
            </a:prstGeom>
            <a:blipFill>
              <a:blip r:embed="rId8"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6" name="object 16"/>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11</a:t>
            </a:r>
            <a:endParaRPr sz="923">
              <a:solidFill>
                <a:prstClr val="black"/>
              </a:solidFill>
              <a:latin typeface="Arial"/>
              <a:cs typeface="Arial"/>
            </a:endParaRPr>
          </a:p>
        </p:txBody>
      </p:sp>
      <p:sp>
        <p:nvSpPr>
          <p:cNvPr id="10" name="object 10"/>
          <p:cNvSpPr txBox="1"/>
          <p:nvPr/>
        </p:nvSpPr>
        <p:spPr>
          <a:xfrm>
            <a:off x="61522" y="1275705"/>
            <a:ext cx="8695006" cy="2469315"/>
          </a:xfrm>
          <a:prstGeom prst="rect">
            <a:avLst/>
          </a:prstGeom>
        </p:spPr>
        <p:txBody>
          <a:bodyPr vert="horz" wrap="square" lIns="0" tIns="22274" rIns="0" bIns="0" rtlCol="0">
            <a:spAutoFit/>
          </a:bodyPr>
          <a:lstStyle/>
          <a:p>
            <a:pPr marL="341150" marR="660026" indent="-318876" defTabSz="1688165">
              <a:spcBef>
                <a:spcPts val="175"/>
              </a:spcBef>
              <a:buClr>
                <a:srgbClr val="3333CC"/>
              </a:buClr>
              <a:buSzPct val="42307"/>
              <a:buFont typeface="Wingdings"/>
              <a:buChar char=""/>
              <a:tabLst>
                <a:tab pos="342322" algn="l"/>
              </a:tabLst>
            </a:pPr>
            <a:r>
              <a:rPr lang="en-US" sz="2400" b="1" spc="-194" dirty="0">
                <a:solidFill>
                  <a:prstClr val="black"/>
                </a:solidFill>
                <a:latin typeface="Arial"/>
                <a:cs typeface="Arial"/>
              </a:rPr>
              <a:t>The wavelength of a signal is expressed as the path covered by one period of the periodic signal in space and its unit is meters.</a:t>
            </a:r>
            <a:r>
              <a:rPr sz="2400" b="1" spc="-166" dirty="0">
                <a:solidFill>
                  <a:prstClr val="black"/>
                </a:solidFill>
                <a:latin typeface="Trebuchet MS"/>
                <a:cs typeface="Trebuchet MS"/>
              </a:rPr>
              <a:t>.</a:t>
            </a:r>
            <a:endParaRPr sz="2400" dirty="0">
              <a:solidFill>
                <a:prstClr val="black"/>
              </a:solidFill>
              <a:latin typeface="Trebuchet MS"/>
              <a:cs typeface="Trebuchet MS"/>
            </a:endParaRPr>
          </a:p>
          <a:p>
            <a:pPr marL="341150" indent="-318876" defTabSz="1688165">
              <a:spcBef>
                <a:spcPts val="582"/>
              </a:spcBef>
              <a:buClr>
                <a:srgbClr val="3333CC"/>
              </a:buClr>
              <a:buSzPct val="42307"/>
              <a:buFont typeface="Wingdings"/>
              <a:buChar char=""/>
              <a:tabLst>
                <a:tab pos="342322" algn="l"/>
              </a:tabLst>
            </a:pPr>
            <a:r>
              <a:rPr lang="en-US" sz="2400" spc="-175" dirty="0">
                <a:solidFill>
                  <a:prstClr val="black"/>
                </a:solidFill>
                <a:latin typeface="Arial"/>
                <a:cs typeface="Arial"/>
              </a:rPr>
              <a:t>It is indicated by wavelength. The wavelength is expressed by the following equation</a:t>
            </a:r>
          </a:p>
          <a:p>
            <a:pPr marL="341150" indent="-318876" defTabSz="1688165">
              <a:spcBef>
                <a:spcPts val="582"/>
              </a:spcBef>
              <a:buClr>
                <a:srgbClr val="3333CC"/>
              </a:buClr>
              <a:buSzPct val="42307"/>
              <a:buFont typeface="Wingdings"/>
              <a:buChar char=""/>
              <a:tabLst>
                <a:tab pos="342322" algn="l"/>
              </a:tabLst>
            </a:pPr>
            <a:endParaRPr lang="en-US" sz="2400" spc="-175" dirty="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sz="2400" spc="-28" dirty="0">
                <a:solidFill>
                  <a:prstClr val="black"/>
                </a:solidFill>
                <a:latin typeface="Arial"/>
                <a:cs typeface="Arial"/>
              </a:rPr>
              <a:t>.</a:t>
            </a:r>
            <a:endParaRPr sz="2400" dirty="0">
              <a:solidFill>
                <a:prstClr val="black"/>
              </a:solidFill>
              <a:latin typeface="Arial"/>
              <a:cs typeface="Arial"/>
            </a:endParaRPr>
          </a:p>
        </p:txBody>
      </p:sp>
      <p:sp>
        <p:nvSpPr>
          <p:cNvPr id="11" name="object 11"/>
          <p:cNvSpPr txBox="1"/>
          <p:nvPr/>
        </p:nvSpPr>
        <p:spPr>
          <a:xfrm>
            <a:off x="14629" y="3397582"/>
            <a:ext cx="9047871" cy="2315427"/>
          </a:xfrm>
          <a:prstGeom prst="rect">
            <a:avLst/>
          </a:prstGeom>
        </p:spPr>
        <p:txBody>
          <a:bodyPr vert="horz" wrap="square" lIns="0" tIns="22274" rIns="0" bIns="0" rtlCol="0">
            <a:spAutoFit/>
          </a:bodyPr>
          <a:lstStyle/>
          <a:p>
            <a:pPr marL="388044" indent="-318876" defTabSz="1688165">
              <a:spcBef>
                <a:spcPts val="175"/>
              </a:spcBef>
              <a:buClr>
                <a:srgbClr val="3333CC"/>
              </a:buClr>
              <a:buSzPct val="42307"/>
              <a:buFont typeface="Wingdings"/>
              <a:buChar char=""/>
              <a:tabLst>
                <a:tab pos="389216" algn="l"/>
              </a:tabLst>
            </a:pPr>
            <a:r>
              <a:rPr lang="en-US" sz="2400" spc="-129" dirty="0">
                <a:solidFill>
                  <a:prstClr val="black"/>
                </a:solidFill>
                <a:latin typeface="Arial"/>
                <a:cs typeface="Arial"/>
              </a:rPr>
              <a:t>Here, v is the distance traveled by the signal per second and its unit is meter/</a:t>
            </a:r>
            <a:r>
              <a:rPr lang="en-US" sz="2400" spc="-129" dirty="0" err="1">
                <a:solidFill>
                  <a:prstClr val="black"/>
                </a:solidFill>
                <a:latin typeface="Arial"/>
                <a:cs typeface="Arial"/>
              </a:rPr>
              <a:t>sec.The</a:t>
            </a:r>
            <a:r>
              <a:rPr lang="en-US" sz="2400" spc="-129" dirty="0">
                <a:solidFill>
                  <a:prstClr val="black"/>
                </a:solidFill>
                <a:latin typeface="Arial"/>
                <a:cs typeface="Arial"/>
              </a:rPr>
              <a:t> speed of the signal is taken as equal to the speed of light in vacuum and is taken as </a:t>
            </a:r>
            <a:r>
              <a:rPr lang="en-US" sz="2400" spc="-92" dirty="0">
                <a:solidFill>
                  <a:prstClr val="black"/>
                </a:solidFill>
                <a:latin typeface="Arial"/>
                <a:cs typeface="Arial"/>
              </a:rPr>
              <a:t>3.10</a:t>
            </a:r>
            <a:r>
              <a:rPr lang="en-US" sz="2354" spc="-138" baseline="26143" dirty="0">
                <a:solidFill>
                  <a:prstClr val="black"/>
                </a:solidFill>
                <a:latin typeface="Arial"/>
                <a:cs typeface="Arial"/>
              </a:rPr>
              <a:t>8</a:t>
            </a:r>
            <a:r>
              <a:rPr lang="en-US" sz="2400" spc="-129" dirty="0">
                <a:solidFill>
                  <a:prstClr val="black"/>
                </a:solidFill>
                <a:latin typeface="Arial"/>
                <a:cs typeface="Arial"/>
              </a:rPr>
              <a:t> m/s. T is the period time and its unit is meter.</a:t>
            </a:r>
          </a:p>
          <a:p>
            <a:pPr marL="388044" marR="56272" indent="-318876" defTabSz="1688165">
              <a:spcBef>
                <a:spcPts val="572"/>
              </a:spcBef>
              <a:buClr>
                <a:srgbClr val="3333CC"/>
              </a:buClr>
              <a:buSzPct val="42307"/>
              <a:buFont typeface="Wingdings"/>
              <a:buChar char=""/>
              <a:tabLst>
                <a:tab pos="389216" algn="l"/>
              </a:tabLst>
            </a:pPr>
            <a:r>
              <a:rPr lang="en-US" sz="2400" spc="-175" dirty="0">
                <a:solidFill>
                  <a:prstClr val="black"/>
                </a:solidFill>
                <a:latin typeface="Arial"/>
                <a:cs typeface="Arial"/>
              </a:rPr>
              <a:t>Wavelength is expressed in meters. Based on the above equation, we can express the wavelength of a signal with frequency as follows:</a:t>
            </a:r>
            <a:r>
              <a:rPr sz="2400" spc="-65" dirty="0">
                <a:solidFill>
                  <a:prstClr val="black"/>
                </a:solidFill>
                <a:latin typeface="Arial"/>
                <a:cs typeface="Arial"/>
              </a:rPr>
              <a:t>.</a:t>
            </a:r>
            <a:endParaRPr sz="2400" dirty="0">
              <a:solidFill>
                <a:prstClr val="black"/>
              </a:solidFill>
              <a:latin typeface="Arial"/>
              <a:cs typeface="Arial"/>
            </a:endParaRPr>
          </a:p>
        </p:txBody>
      </p:sp>
      <p:sp>
        <p:nvSpPr>
          <p:cNvPr id="12" name="object 12"/>
          <p:cNvSpPr txBox="1">
            <a:spLocks noGrp="1"/>
          </p:cNvSpPr>
          <p:nvPr>
            <p:ph type="title"/>
          </p:nvPr>
        </p:nvSpPr>
        <p:spPr>
          <a:xfrm>
            <a:off x="905490" y="631874"/>
            <a:ext cx="5316415" cy="421476"/>
          </a:xfrm>
          <a:prstGeom prst="rect">
            <a:avLst/>
          </a:prstGeom>
        </p:spPr>
        <p:txBody>
          <a:bodyPr vert="horz" wrap="square" lIns="0" tIns="23446" rIns="0" bIns="0" rtlCol="0">
            <a:spAutoFit/>
          </a:bodyPr>
          <a:lstStyle/>
          <a:p>
            <a:pPr marL="23447">
              <a:spcBef>
                <a:spcPts val="185"/>
              </a:spcBef>
            </a:pPr>
            <a:r>
              <a:rPr sz="2585" spc="-111" dirty="0"/>
              <a:t>Sinyallerin </a:t>
            </a:r>
            <a:r>
              <a:rPr sz="2585" spc="-185" dirty="0"/>
              <a:t>zaman </a:t>
            </a:r>
            <a:r>
              <a:rPr sz="2585" spc="-102" dirty="0"/>
              <a:t>düzleminde</a:t>
            </a:r>
            <a:r>
              <a:rPr sz="2585" spc="-222" dirty="0"/>
              <a:t> </a:t>
            </a:r>
            <a:r>
              <a:rPr sz="2585" spc="-74" dirty="0"/>
              <a:t>gösterimi</a:t>
            </a:r>
            <a:endParaRPr sz="2585"/>
          </a:p>
        </p:txBody>
      </p:sp>
      <p:grpSp>
        <p:nvGrpSpPr>
          <p:cNvPr id="13" name="object 13"/>
          <p:cNvGrpSpPr/>
          <p:nvPr/>
        </p:nvGrpSpPr>
        <p:grpSpPr>
          <a:xfrm>
            <a:off x="561" y="264473"/>
            <a:ext cx="9142828" cy="6328115"/>
            <a:chOff x="304" y="381"/>
            <a:chExt cx="4952365" cy="3427729"/>
          </a:xfrm>
        </p:grpSpPr>
        <p:sp>
          <p:nvSpPr>
            <p:cNvPr id="14" name="object 14"/>
            <p:cNvSpPr/>
            <p:nvPr/>
          </p:nvSpPr>
          <p:spPr>
            <a:xfrm>
              <a:off x="2059813" y="1408196"/>
              <a:ext cx="631751" cy="13418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2070100" y="2951671"/>
              <a:ext cx="524708" cy="443838"/>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6" name="object 16"/>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690" y="270485"/>
            <a:ext cx="9052310" cy="690574"/>
          </a:xfrm>
          <a:prstGeom prst="rect">
            <a:avLst/>
          </a:prstGeom>
        </p:spPr>
        <p:txBody>
          <a:bodyPr vert="horz" wrap="square" lIns="0" tIns="13335" rIns="0" bIns="0" rtlCol="0">
            <a:spAutoFit/>
          </a:bodyPr>
          <a:lstStyle/>
          <a:p>
            <a:pPr marL="12700">
              <a:lnSpc>
                <a:spcPct val="100000"/>
              </a:lnSpc>
              <a:spcBef>
                <a:spcPts val="105"/>
              </a:spcBef>
            </a:pPr>
            <a:r>
              <a:rPr lang="en-US" sz="4400" spc="-10" dirty="0"/>
              <a:t>Methods of Wireless Communication</a:t>
            </a:r>
            <a:endParaRPr sz="4400" dirty="0"/>
          </a:p>
        </p:txBody>
      </p:sp>
      <p:sp>
        <p:nvSpPr>
          <p:cNvPr id="3" name="object 3"/>
          <p:cNvSpPr txBox="1"/>
          <p:nvPr/>
        </p:nvSpPr>
        <p:spPr>
          <a:xfrm>
            <a:off x="1149878" y="1673350"/>
            <a:ext cx="6012922" cy="4223591"/>
          </a:xfrm>
          <a:prstGeom prst="rect">
            <a:avLst/>
          </a:prstGeom>
        </p:spPr>
        <p:txBody>
          <a:bodyPr vert="horz" wrap="square" lIns="0" tIns="113664" rIns="0" bIns="0" rtlCol="0">
            <a:spAutoFit/>
          </a:bodyPr>
          <a:lstStyle/>
          <a:p>
            <a:pPr marL="355600" marR="0" lvl="0" indent="-343535" algn="l" defTabSz="914400" rtl="0" eaLnBrk="1" fontAlgn="auto" latinLnBrk="0" hangingPunct="1">
              <a:lnSpc>
                <a:spcPct val="100000"/>
              </a:lnSpc>
              <a:spcBef>
                <a:spcPts val="894"/>
              </a:spcBef>
              <a:spcAft>
                <a:spcPts val="0"/>
              </a:spcAft>
              <a:buClrTx/>
              <a:buSzTx/>
              <a:buFont typeface="Arial MT"/>
              <a:buChar char="•"/>
              <a:tabLst>
                <a:tab pos="355600" algn="l"/>
                <a:tab pos="356235" algn="l"/>
              </a:tabLst>
              <a:defRPr/>
            </a:pPr>
            <a:r>
              <a:rPr kumimoji="0" lang="en-US" sz="3200" b="0" i="0" u="none" strike="noStrike" kern="1200" cap="none" spc="-10" normalizeH="0" baseline="0" noProof="0" dirty="0">
                <a:ln>
                  <a:noFill/>
                </a:ln>
                <a:solidFill>
                  <a:prstClr val="black"/>
                </a:solidFill>
                <a:effectLst/>
                <a:uLnTx/>
                <a:uFillTx/>
                <a:latin typeface="Calibri"/>
                <a:ea typeface="+mn-ea"/>
                <a:cs typeface="Calibri"/>
              </a:rPr>
              <a:t>Fundamentals of Wireless Communication</a:t>
            </a:r>
            <a:endParaRPr kumimoji="0" lang="en-US" sz="3200" b="0" i="0" u="none" strike="noStrike" kern="1200" cap="none" spc="0" normalizeH="0" baseline="0" noProof="0" dirty="0">
              <a:ln>
                <a:noFill/>
              </a:ln>
              <a:solidFill>
                <a:prstClr val="black"/>
              </a:solidFill>
              <a:effectLst/>
              <a:uLnTx/>
              <a:uFillTx/>
              <a:latin typeface="Calibri"/>
              <a:ea typeface="+mn-ea"/>
              <a:cs typeface="Calibri"/>
            </a:endParaRPr>
          </a:p>
          <a:p>
            <a:pPr marL="756285" marR="0" lvl="1" indent="-287020" algn="l" defTabSz="914400" rtl="0" eaLnBrk="1" fontAlgn="auto" latinLnBrk="0" hangingPunct="1">
              <a:lnSpc>
                <a:spcPct val="100000"/>
              </a:lnSpc>
              <a:spcBef>
                <a:spcPts val="690"/>
              </a:spcBef>
              <a:spcAft>
                <a:spcPts val="0"/>
              </a:spcAft>
              <a:buClrTx/>
              <a:buSzTx/>
              <a:buFont typeface="Arial MT"/>
              <a:buChar char="–"/>
              <a:tabLst>
                <a:tab pos="756920" algn="l"/>
              </a:tabLst>
              <a:defRPr/>
            </a:pPr>
            <a:r>
              <a:rPr kumimoji="0" lang="en-US" sz="2800" b="0" i="0" u="none" strike="noStrike" kern="1200" cap="none" spc="-25" normalizeH="0" baseline="0" noProof="0" dirty="0">
                <a:ln>
                  <a:noFill/>
                </a:ln>
                <a:solidFill>
                  <a:prstClr val="black"/>
                </a:solidFill>
                <a:effectLst/>
                <a:uLnTx/>
                <a:uFillTx/>
                <a:latin typeface="Calibri"/>
                <a:ea typeface="+mn-ea"/>
                <a:cs typeface="Calibri"/>
              </a:rPr>
              <a:t>signal</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a:p>
            <a:pPr marL="756285" marR="0" lvl="1" indent="-287020" algn="l" defTabSz="914400" rtl="0" eaLnBrk="1" fontAlgn="auto" latinLnBrk="0" hangingPunct="1">
              <a:lnSpc>
                <a:spcPct val="100000"/>
              </a:lnSpc>
              <a:spcBef>
                <a:spcPts val="670"/>
              </a:spcBef>
              <a:spcAft>
                <a:spcPts val="0"/>
              </a:spcAft>
              <a:buClrTx/>
              <a:buSzTx/>
              <a:buFont typeface="Arial MT"/>
              <a:buChar char="–"/>
              <a:tabLst>
                <a:tab pos="756920" algn="l"/>
              </a:tabLst>
              <a:defRPr/>
            </a:pPr>
            <a:r>
              <a:rPr kumimoji="0" lang="en-US" sz="2800" b="0" i="0" u="none" strike="noStrike" kern="1200" cap="none" spc="-15" normalizeH="0" baseline="0" noProof="0" dirty="0">
                <a:ln>
                  <a:noFill/>
                </a:ln>
                <a:solidFill>
                  <a:prstClr val="black"/>
                </a:solidFill>
                <a:effectLst/>
                <a:uLnTx/>
                <a:uFillTx/>
                <a:latin typeface="Calibri"/>
                <a:ea typeface="+mn-ea"/>
                <a:cs typeface="Calibri"/>
              </a:rPr>
              <a:t>Modulation</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a:p>
            <a:pPr marL="756285" marR="0" lvl="1" indent="-287020" algn="l" defTabSz="914400" rtl="0" eaLnBrk="1" fontAlgn="auto" latinLnBrk="0" hangingPunct="1">
              <a:lnSpc>
                <a:spcPct val="100000"/>
              </a:lnSpc>
              <a:spcBef>
                <a:spcPts val="675"/>
              </a:spcBef>
              <a:spcAft>
                <a:spcPts val="0"/>
              </a:spcAft>
              <a:buClrTx/>
              <a:buSzTx/>
              <a:buFont typeface="Arial MT"/>
              <a:buChar char="–"/>
              <a:tabLst>
                <a:tab pos="756920" algn="l"/>
              </a:tabLst>
              <a:defRPr/>
            </a:pPr>
            <a:r>
              <a:rPr kumimoji="0" lang="en-US" sz="2800" b="0" i="0" u="none" strike="noStrike" kern="1200" cap="none" spc="-20" normalizeH="0" baseline="0" noProof="0" dirty="0">
                <a:ln>
                  <a:noFill/>
                </a:ln>
                <a:solidFill>
                  <a:prstClr val="black"/>
                </a:solidFill>
                <a:effectLst/>
                <a:uLnTx/>
                <a:uFillTx/>
                <a:latin typeface="Calibri"/>
                <a:ea typeface="+mn-ea"/>
                <a:cs typeface="Calibri"/>
              </a:rPr>
              <a:t>Frequency</a:t>
            </a:r>
            <a:endParaRPr kumimoji="0" sz="2800" b="0" i="0" u="none" strike="noStrike" kern="1200" cap="none" spc="0" normalizeH="0" baseline="0" noProof="0" dirty="0">
              <a:ln>
                <a:noFill/>
              </a:ln>
              <a:solidFill>
                <a:prstClr val="black"/>
              </a:solidFill>
              <a:effectLst/>
              <a:uLnTx/>
              <a:uFillTx/>
              <a:latin typeface="Calibri"/>
              <a:ea typeface="+mn-ea"/>
              <a:cs typeface="Calibri"/>
            </a:endParaRPr>
          </a:p>
          <a:p>
            <a:pPr marL="756285" marR="0" lvl="1" indent="-287020" algn="l" defTabSz="914400" rtl="0" eaLnBrk="1" fontAlgn="auto" latinLnBrk="0" hangingPunct="1">
              <a:lnSpc>
                <a:spcPct val="100000"/>
              </a:lnSpc>
              <a:spcBef>
                <a:spcPts val="675"/>
              </a:spcBef>
              <a:spcAft>
                <a:spcPts val="0"/>
              </a:spcAft>
              <a:buClrTx/>
              <a:buSzTx/>
              <a:buFont typeface="Arial MT"/>
              <a:buChar char="–"/>
              <a:tabLst>
                <a:tab pos="756920" algn="l"/>
              </a:tabLst>
              <a:defRPr/>
            </a:pPr>
            <a:r>
              <a:rPr kumimoji="0" lang="en-US" sz="2800" b="0" i="0" u="none" strike="noStrike" kern="1200" cap="none" spc="-15" normalizeH="0" baseline="0" noProof="0" dirty="0">
                <a:ln>
                  <a:noFill/>
                </a:ln>
                <a:solidFill>
                  <a:prstClr val="black"/>
                </a:solidFill>
                <a:effectLst/>
                <a:uLnTx/>
                <a:uFillTx/>
                <a:latin typeface="Calibri"/>
                <a:ea typeface="+mn-ea"/>
                <a:cs typeface="Calibri"/>
              </a:rPr>
              <a:t>Radio frequency</a:t>
            </a:r>
          </a:p>
          <a:p>
            <a:pPr marL="756285" marR="0" lvl="1" indent="-287020" algn="l" defTabSz="914400" rtl="0" eaLnBrk="1" fontAlgn="auto" latinLnBrk="0" hangingPunct="1">
              <a:lnSpc>
                <a:spcPct val="100000"/>
              </a:lnSpc>
              <a:spcBef>
                <a:spcPts val="675"/>
              </a:spcBef>
              <a:spcAft>
                <a:spcPts val="0"/>
              </a:spcAft>
              <a:buClrTx/>
              <a:buSzTx/>
              <a:buFont typeface="Arial MT"/>
              <a:buChar char="–"/>
              <a:tabLst>
                <a:tab pos="756920" algn="l"/>
              </a:tabLst>
              <a:defRPr/>
            </a:pPr>
            <a:r>
              <a:rPr kumimoji="0" lang="en-US" sz="2800" b="0" i="0" u="none" strike="noStrike" kern="1200" cap="none" spc="-20" normalizeH="0" baseline="0" noProof="0" dirty="0">
                <a:ln>
                  <a:noFill/>
                </a:ln>
                <a:solidFill>
                  <a:prstClr val="black"/>
                </a:solidFill>
                <a:effectLst/>
                <a:uLnTx/>
                <a:uFillTx/>
                <a:latin typeface="Calibri"/>
                <a:ea typeface="+mn-ea"/>
                <a:cs typeface="Calibri"/>
              </a:rPr>
              <a:t>Receiver - Transmitter</a:t>
            </a:r>
          </a:p>
          <a:p>
            <a:pPr marL="756285" marR="0" lvl="1" indent="-287020" algn="l" defTabSz="914400" rtl="0" eaLnBrk="1" fontAlgn="auto" latinLnBrk="0" hangingPunct="1">
              <a:lnSpc>
                <a:spcPct val="100000"/>
              </a:lnSpc>
              <a:spcBef>
                <a:spcPts val="675"/>
              </a:spcBef>
              <a:spcAft>
                <a:spcPts val="0"/>
              </a:spcAft>
              <a:buClrTx/>
              <a:buSzTx/>
              <a:buFont typeface="Arial MT"/>
              <a:buChar char="–"/>
              <a:tabLst>
                <a:tab pos="756920" algn="l"/>
              </a:tabLst>
              <a:defRPr/>
            </a:pPr>
            <a:r>
              <a:rPr kumimoji="0" lang="en-US" sz="2800" b="0" i="0" u="none" strike="noStrike" kern="1200" cap="none" spc="-15" normalizeH="0" baseline="0" noProof="0" dirty="0">
                <a:ln>
                  <a:noFill/>
                </a:ln>
                <a:solidFill>
                  <a:prstClr val="black"/>
                </a:solidFill>
                <a:effectLst/>
                <a:uLnTx/>
                <a:uFillTx/>
                <a:latin typeface="Calibri"/>
                <a:ea typeface="+mn-ea"/>
                <a:cs typeface="Calibri"/>
              </a:rPr>
              <a:t>Antenna, Distance-Propagation</a:t>
            </a:r>
            <a:endParaRPr kumimoji="0" sz="2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12</a:t>
            </a:r>
            <a:endParaRPr sz="923">
              <a:solidFill>
                <a:prstClr val="black"/>
              </a:solidFill>
              <a:latin typeface="Arial"/>
              <a:cs typeface="Arial"/>
            </a:endParaRPr>
          </a:p>
        </p:txBody>
      </p:sp>
      <p:sp>
        <p:nvSpPr>
          <p:cNvPr id="10" name="object 10"/>
          <p:cNvSpPr txBox="1"/>
          <p:nvPr/>
        </p:nvSpPr>
        <p:spPr>
          <a:xfrm>
            <a:off x="61521" y="1202830"/>
            <a:ext cx="8993945" cy="4303345"/>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as the frequency of a signal increases, its wavelength decreases.</a:t>
            </a:r>
          </a:p>
          <a:p>
            <a:pPr marL="341150" indent="-318876" defTabSz="1688165">
              <a:spcBef>
                <a:spcPts val="75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This expression is very important especially in terms of antenna design in wireless communication.</a:t>
            </a:r>
          </a:p>
          <a:p>
            <a:pPr marL="341150" indent="-318876" defTabSz="1688165">
              <a:spcBef>
                <a:spcPts val="75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It is important.</a:t>
            </a:r>
          </a:p>
          <a:p>
            <a:pPr marL="341150" indent="-318876" defTabSz="1688165">
              <a:spcBef>
                <a:spcPts val="75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The wavelength of the signal that the antenna best receives or sends is directly proportional to the length of the antenna.</a:t>
            </a:r>
          </a:p>
          <a:p>
            <a:pPr marL="341150" indent="-318876" defTabSz="1688165">
              <a:spcBef>
                <a:spcPts val="755"/>
              </a:spcBef>
              <a:buClr>
                <a:srgbClr val="3333CC"/>
              </a:buClr>
              <a:buSzPct val="42307"/>
              <a:buFont typeface="Wingdings"/>
              <a:buChar char=""/>
              <a:tabLst>
                <a:tab pos="342322" algn="l"/>
              </a:tabLst>
            </a:pPr>
            <a:r>
              <a:rPr lang="en-US" sz="2400" b="1" spc="-138" dirty="0">
                <a:solidFill>
                  <a:prstClr val="black"/>
                </a:solidFill>
                <a:latin typeface="Trebuchet MS"/>
                <a:cs typeface="Trebuchet MS"/>
              </a:rPr>
              <a:t>As the wavelength of the signal shortens, in other words, as its frequency increases, the physical size of the antenna to be used decreases and the cost decreases.</a:t>
            </a:r>
          </a:p>
          <a:p>
            <a:pPr marL="341150" indent="-318876" defTabSz="1688165">
              <a:spcBef>
                <a:spcPts val="755"/>
              </a:spcBef>
              <a:buClr>
                <a:srgbClr val="3333CC"/>
              </a:buClr>
              <a:buSzPct val="42307"/>
              <a:buFont typeface="Wingdings"/>
              <a:buChar char=""/>
              <a:tabLst>
                <a:tab pos="342322" algn="l"/>
              </a:tabLst>
            </a:pPr>
            <a:endParaRPr lang="en-US" sz="2400" b="1" spc="-138" dirty="0">
              <a:solidFill>
                <a:prstClr val="black"/>
              </a:solidFill>
              <a:latin typeface="Trebuchet MS"/>
              <a:cs typeface="Trebuchet MS"/>
            </a:endParaRPr>
          </a:p>
        </p:txBody>
      </p:sp>
      <p:sp>
        <p:nvSpPr>
          <p:cNvPr id="11" name="object 11"/>
          <p:cNvSpPr txBox="1">
            <a:spLocks noGrp="1"/>
          </p:cNvSpPr>
          <p:nvPr>
            <p:ph type="title"/>
          </p:nvPr>
        </p:nvSpPr>
        <p:spPr>
          <a:xfrm>
            <a:off x="905490" y="633047"/>
            <a:ext cx="5316415" cy="422660"/>
          </a:xfrm>
          <a:prstGeom prst="rect">
            <a:avLst/>
          </a:prstGeom>
        </p:spPr>
        <p:txBody>
          <a:bodyPr vert="horz" wrap="square" lIns="0" tIns="24618" rIns="0" bIns="0" rtlCol="0">
            <a:spAutoFit/>
          </a:bodyPr>
          <a:lstStyle/>
          <a:p>
            <a:pPr marL="23447">
              <a:spcBef>
                <a:spcPts val="194"/>
              </a:spcBef>
            </a:pPr>
            <a:r>
              <a:rPr sz="2585" spc="-111" dirty="0"/>
              <a:t>Sinyallerin </a:t>
            </a:r>
            <a:r>
              <a:rPr sz="2585" spc="-185" dirty="0"/>
              <a:t>zaman </a:t>
            </a:r>
            <a:r>
              <a:rPr sz="2585" spc="-102" dirty="0"/>
              <a:t>düzleminde</a:t>
            </a:r>
            <a:r>
              <a:rPr sz="2585" spc="-222" dirty="0"/>
              <a:t> </a:t>
            </a:r>
            <a:r>
              <a:rPr sz="2585" spc="-74" dirty="0"/>
              <a:t>gösterimi</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14</a:t>
            </a:r>
            <a:endParaRPr sz="923">
              <a:solidFill>
                <a:prstClr val="black"/>
              </a:solidFill>
              <a:latin typeface="Arial"/>
              <a:cs typeface="Arial"/>
            </a:endParaRPr>
          </a:p>
        </p:txBody>
      </p:sp>
      <p:sp>
        <p:nvSpPr>
          <p:cNvPr id="10" name="object 10"/>
          <p:cNvSpPr txBox="1"/>
          <p:nvPr/>
        </p:nvSpPr>
        <p:spPr>
          <a:xfrm>
            <a:off x="61521" y="1276877"/>
            <a:ext cx="8729003" cy="1525467"/>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Generally, an electromagnetic signal is expressed as more than one sine signal, and such signals are called complex signals</a:t>
            </a:r>
          </a:p>
          <a:p>
            <a:pPr marL="341150" marR="9379" indent="-318876" defTabSz="1688165">
              <a:spcBef>
                <a:spcPts val="175"/>
              </a:spcBef>
              <a:buClr>
                <a:srgbClr val="3333CC"/>
              </a:buClr>
              <a:buSzPct val="42307"/>
              <a:buFont typeface="Wingdings"/>
              <a:buChar char=""/>
              <a:tabLst>
                <a:tab pos="342322" algn="l"/>
              </a:tabLst>
            </a:pPr>
            <a:r>
              <a:rPr lang="en-US" sz="2400" spc="-166" dirty="0">
                <a:solidFill>
                  <a:prstClr val="black"/>
                </a:solidFill>
                <a:latin typeface="Arial"/>
                <a:cs typeface="Arial"/>
              </a:rPr>
              <a:t>The signal expressed by the equation below is a complex signal formed by the combination of two sine signals</a:t>
            </a:r>
            <a:endParaRPr sz="2400" dirty="0">
              <a:solidFill>
                <a:prstClr val="black"/>
              </a:solidFill>
              <a:latin typeface="Arial"/>
              <a:cs typeface="Arial"/>
            </a:endParaRPr>
          </a:p>
        </p:txBody>
      </p:sp>
      <p:sp>
        <p:nvSpPr>
          <p:cNvPr id="11" name="object 11"/>
          <p:cNvSpPr txBox="1"/>
          <p:nvPr/>
        </p:nvSpPr>
        <p:spPr>
          <a:xfrm>
            <a:off x="61522" y="4569186"/>
            <a:ext cx="8495714" cy="1130487"/>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166" dirty="0">
                <a:solidFill>
                  <a:prstClr val="black"/>
                </a:solidFill>
                <a:latin typeface="Arial"/>
                <a:cs typeface="Arial"/>
              </a:rPr>
              <a:t>The first component in the complex signal has an amplitude of 4 and a frequency of 1f Hz. The second component has an amplitude of 2 and a frequency of 2f Hz</a:t>
            </a:r>
            <a:endParaRPr sz="2400" dirty="0">
              <a:solidFill>
                <a:prstClr val="black"/>
              </a:solidFill>
              <a:latin typeface="Arial"/>
              <a:cs typeface="Arial"/>
            </a:endParaRPr>
          </a:p>
        </p:txBody>
      </p:sp>
      <p:sp>
        <p:nvSpPr>
          <p:cNvPr id="12" name="object 12"/>
          <p:cNvSpPr txBox="1">
            <a:spLocks noGrp="1"/>
          </p:cNvSpPr>
          <p:nvPr>
            <p:ph type="title"/>
          </p:nvPr>
        </p:nvSpPr>
        <p:spPr>
          <a:xfrm>
            <a:off x="905489" y="633046"/>
            <a:ext cx="5417234" cy="422660"/>
          </a:xfrm>
          <a:prstGeom prst="rect">
            <a:avLst/>
          </a:prstGeom>
        </p:spPr>
        <p:txBody>
          <a:bodyPr vert="horz" wrap="square" lIns="0" tIns="24618" rIns="0" bIns="0" rtlCol="0">
            <a:spAutoFit/>
          </a:bodyPr>
          <a:lstStyle/>
          <a:p>
            <a:pPr marL="23447">
              <a:spcBef>
                <a:spcPts val="194"/>
              </a:spcBef>
            </a:pPr>
            <a:r>
              <a:rPr lang="en-US" sz="2585" spc="-111" dirty="0"/>
              <a:t>Display of signals in frequency plane</a:t>
            </a:r>
            <a:endParaRPr sz="2585" dirty="0"/>
          </a:p>
        </p:txBody>
      </p:sp>
      <p:grpSp>
        <p:nvGrpSpPr>
          <p:cNvPr id="13" name="object 13"/>
          <p:cNvGrpSpPr/>
          <p:nvPr/>
        </p:nvGrpSpPr>
        <p:grpSpPr>
          <a:xfrm>
            <a:off x="-21945" y="263770"/>
            <a:ext cx="9188548" cy="6373837"/>
            <a:chOff x="-11887" y="0"/>
            <a:chExt cx="4977130" cy="3452495"/>
          </a:xfrm>
        </p:grpSpPr>
        <p:sp>
          <p:nvSpPr>
            <p:cNvPr id="14" name="object 14"/>
            <p:cNvSpPr/>
            <p:nvPr/>
          </p:nvSpPr>
          <p:spPr>
            <a:xfrm>
              <a:off x="1074800" y="1927115"/>
              <a:ext cx="2671075" cy="16605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15</a:t>
            </a:r>
            <a:endParaRPr sz="923">
              <a:solidFill>
                <a:prstClr val="black"/>
              </a:solidFill>
              <a:latin typeface="Arial"/>
              <a:cs typeface="Arial"/>
            </a:endParaRPr>
          </a:p>
        </p:txBody>
      </p:sp>
      <p:sp>
        <p:nvSpPr>
          <p:cNvPr id="10" name="object 10"/>
          <p:cNvSpPr txBox="1"/>
          <p:nvPr/>
        </p:nvSpPr>
        <p:spPr>
          <a:xfrm>
            <a:off x="61521" y="1275705"/>
            <a:ext cx="8857957" cy="76115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203" dirty="0">
                <a:solidFill>
                  <a:prstClr val="black"/>
                </a:solidFill>
                <a:latin typeface="Arial"/>
                <a:cs typeface="Arial"/>
              </a:rPr>
              <a:t>The complex signal obtained by combining three sinusoidal signals is given below</a:t>
            </a:r>
            <a:endParaRPr sz="2400" dirty="0">
              <a:solidFill>
                <a:prstClr val="black"/>
              </a:solidFill>
              <a:latin typeface="Arial"/>
              <a:cs typeface="Arial"/>
            </a:endParaRPr>
          </a:p>
        </p:txBody>
      </p:sp>
      <p:sp>
        <p:nvSpPr>
          <p:cNvPr id="11" name="object 11"/>
          <p:cNvSpPr txBox="1">
            <a:spLocks noGrp="1"/>
          </p:cNvSpPr>
          <p:nvPr>
            <p:ph type="title"/>
          </p:nvPr>
        </p:nvSpPr>
        <p:spPr>
          <a:xfrm>
            <a:off x="905489" y="631874"/>
            <a:ext cx="5417234" cy="421476"/>
          </a:xfrm>
          <a:prstGeom prst="rect">
            <a:avLst/>
          </a:prstGeom>
        </p:spPr>
        <p:txBody>
          <a:bodyPr vert="horz" wrap="square" lIns="0" tIns="23446" rIns="0" bIns="0" rtlCol="0">
            <a:spAutoFit/>
          </a:bodyPr>
          <a:lstStyle/>
          <a:p>
            <a:pPr marL="23447">
              <a:spcBef>
                <a:spcPts val="185"/>
              </a:spcBef>
            </a:pPr>
            <a:r>
              <a:rPr sz="2585" spc="-111" dirty="0"/>
              <a:t>Sinyallerin </a:t>
            </a:r>
            <a:r>
              <a:rPr sz="2585" spc="-120" dirty="0"/>
              <a:t>frekans </a:t>
            </a:r>
            <a:r>
              <a:rPr sz="2585" spc="-102" dirty="0"/>
              <a:t>düzleminde</a:t>
            </a:r>
            <a:r>
              <a:rPr sz="2585" spc="-286" dirty="0"/>
              <a:t> </a:t>
            </a:r>
            <a:r>
              <a:rPr sz="2585" spc="-74" dirty="0"/>
              <a:t>gösterimi</a:t>
            </a:r>
            <a:endParaRPr sz="2585"/>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193914" y="1009589"/>
              <a:ext cx="2729836" cy="1229299"/>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1274698" y="2465352"/>
              <a:ext cx="2521581" cy="841794"/>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17</a:t>
            </a:r>
            <a:endParaRPr sz="923">
              <a:solidFill>
                <a:prstClr val="black"/>
              </a:solidFill>
              <a:latin typeface="Arial"/>
              <a:cs typeface="Arial"/>
            </a:endParaRPr>
          </a:p>
        </p:txBody>
      </p:sp>
      <p:sp>
        <p:nvSpPr>
          <p:cNvPr id="10" name="object 10"/>
          <p:cNvSpPr txBox="1"/>
          <p:nvPr/>
        </p:nvSpPr>
        <p:spPr>
          <a:xfrm>
            <a:off x="61522" y="1275706"/>
            <a:ext cx="8873197" cy="5003342"/>
          </a:xfrm>
          <a:prstGeom prst="rect">
            <a:avLst/>
          </a:prstGeom>
        </p:spPr>
        <p:txBody>
          <a:bodyPr vert="horz" wrap="square" lIns="0" tIns="22274" rIns="0" bIns="0" rtlCol="0">
            <a:spAutoFit/>
          </a:bodyPr>
          <a:lstStyle/>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Analog and digital expressions determine the way the signals change and the number of values ​​they can take.</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Data carries or contains information.</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Signals are used to represent data.</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Transmission refers to the transmission of data between two points using signals.</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Analog data takes continuous values ​​and value changes are slow.</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digital data, on the other hand, changes value with sudden changes and the number of values ​​they can take is limited.</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The audio signal is analog and has constantly changing data.</a:t>
            </a:r>
          </a:p>
          <a:p>
            <a:pPr marL="341150" marR="303635" indent="-318876" defTabSz="1688165">
              <a:spcBef>
                <a:spcPts val="175"/>
              </a:spcBef>
              <a:buClr>
                <a:srgbClr val="3333CC"/>
              </a:buClr>
              <a:buSzPct val="42307"/>
              <a:buFont typeface="Wingdings"/>
              <a:buChar char=""/>
              <a:tabLst>
                <a:tab pos="342322" algn="l"/>
              </a:tabLst>
            </a:pPr>
            <a:r>
              <a:rPr lang="en-US" sz="2400" b="1" spc="-102" dirty="0">
                <a:solidFill>
                  <a:prstClr val="black"/>
                </a:solidFill>
                <a:latin typeface="Trebuchet MS"/>
                <a:cs typeface="Trebuchet MS"/>
              </a:rPr>
              <a:t>Binary data is numerical data and has instantaneous changes. </a:t>
            </a:r>
            <a:r>
              <a:rPr lang="en-US" sz="2400" b="1" spc="-102" dirty="0" err="1">
                <a:solidFill>
                  <a:prstClr val="black"/>
                </a:solidFill>
                <a:latin typeface="Trebuchet MS"/>
                <a:cs typeface="Trebuchet MS"/>
              </a:rPr>
              <a:t>Moreover,The</a:t>
            </a:r>
            <a:r>
              <a:rPr lang="en-US" sz="2400" b="1" spc="-102" dirty="0">
                <a:solidFill>
                  <a:prstClr val="black"/>
                </a:solidFill>
                <a:latin typeface="Trebuchet MS"/>
                <a:cs typeface="Trebuchet MS"/>
              </a:rPr>
              <a:t> number of values ​​they can take is two.</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5319464" cy="421476"/>
          </a:xfrm>
          <a:prstGeom prst="rect">
            <a:avLst/>
          </a:prstGeom>
        </p:spPr>
        <p:txBody>
          <a:bodyPr vert="horz" wrap="square" lIns="0" tIns="23446" rIns="0" bIns="0" rtlCol="0">
            <a:spAutoFit/>
          </a:bodyPr>
          <a:lstStyle/>
          <a:p>
            <a:pPr marL="23447">
              <a:spcBef>
                <a:spcPts val="185"/>
              </a:spcBef>
            </a:pPr>
            <a:r>
              <a:rPr lang="en-US" sz="2585" spc="-129" dirty="0"/>
              <a:t>Analog and digital data transmission</a:t>
            </a:r>
            <a:endParaRPr sz="2585" dirty="0"/>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18</a:t>
            </a:r>
            <a:endParaRPr sz="923">
              <a:solidFill>
                <a:prstClr val="black"/>
              </a:solidFill>
              <a:latin typeface="Arial"/>
              <a:cs typeface="Arial"/>
            </a:endParaRPr>
          </a:p>
        </p:txBody>
      </p:sp>
      <p:sp>
        <p:nvSpPr>
          <p:cNvPr id="10" name="object 10"/>
          <p:cNvSpPr txBox="1"/>
          <p:nvPr/>
        </p:nvSpPr>
        <p:spPr>
          <a:xfrm>
            <a:off x="61522" y="1202831"/>
            <a:ext cx="8805203" cy="4816306"/>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Signals are used to transport data in communication systems.</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Analog signal is an electromagnetic signal that constantly changes value.</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The frequency of the analog signal is important in determining the medium to be used for transmission.</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For example, as the frequency decreases, twisted pair cables or coaxial are used, as the frequency increases, atmosphere or space is used.</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A digital signal is a signal that changes amplitude between a certain number of values, usually transmitted over copper wire.</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It is very easy to encode and retrieve data with digital signals. They are also less affected by noise than analog signals</a:t>
            </a:r>
          </a:p>
          <a:p>
            <a:pPr marL="341150" indent="-318876" defTabSz="1688165">
              <a:spcBef>
                <a:spcPts val="755"/>
              </a:spcBef>
              <a:buClr>
                <a:srgbClr val="3333CC"/>
              </a:buClr>
              <a:buSzPct val="42307"/>
              <a:buFont typeface="Wingdings"/>
              <a:buChar char=""/>
              <a:tabLst>
                <a:tab pos="342322" algn="l"/>
              </a:tabLst>
            </a:pPr>
            <a:r>
              <a:rPr lang="en-US" sz="2000" b="1" spc="-148" dirty="0">
                <a:solidFill>
                  <a:prstClr val="black"/>
                </a:solidFill>
                <a:latin typeface="Trebuchet MS"/>
                <a:cs typeface="Trebuchet MS"/>
              </a:rPr>
              <a:t>The biggest disadvantage of digital signals is their use in transmission environments. Because they encounter greater resistance than the analog signal amplitude losses are greater.</a:t>
            </a:r>
            <a:endParaRPr sz="2000" dirty="0">
              <a:solidFill>
                <a:prstClr val="black"/>
              </a:solidFill>
              <a:latin typeface="Trebuchet MS"/>
              <a:cs typeface="Trebuchet MS"/>
            </a:endParaRPr>
          </a:p>
        </p:txBody>
      </p:sp>
      <p:sp>
        <p:nvSpPr>
          <p:cNvPr id="11" name="object 11"/>
          <p:cNvSpPr txBox="1">
            <a:spLocks noGrp="1"/>
          </p:cNvSpPr>
          <p:nvPr>
            <p:ph type="title"/>
          </p:nvPr>
        </p:nvSpPr>
        <p:spPr>
          <a:xfrm>
            <a:off x="905490" y="633047"/>
            <a:ext cx="3767795" cy="422660"/>
          </a:xfrm>
          <a:prstGeom prst="rect">
            <a:avLst/>
          </a:prstGeom>
        </p:spPr>
        <p:txBody>
          <a:bodyPr vert="horz" wrap="square" lIns="0" tIns="24618" rIns="0" bIns="0" rtlCol="0">
            <a:spAutoFit/>
          </a:bodyPr>
          <a:lstStyle/>
          <a:p>
            <a:pPr marL="23447">
              <a:spcBef>
                <a:spcPts val="194"/>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19</a:t>
            </a:r>
            <a:endParaRPr sz="923">
              <a:solidFill>
                <a:prstClr val="black"/>
              </a:solidFill>
              <a:latin typeface="Arial"/>
              <a:cs typeface="Arial"/>
            </a:endParaRPr>
          </a:p>
        </p:txBody>
      </p:sp>
      <p:sp>
        <p:nvSpPr>
          <p:cNvPr id="10" name="object 10"/>
          <p:cNvSpPr txBox="1"/>
          <p:nvPr/>
        </p:nvSpPr>
        <p:spPr>
          <a:xfrm>
            <a:off x="61522" y="1275705"/>
            <a:ext cx="8725486" cy="76115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A digital signal can be seen as it originates from its source and as it is received by the receiver.</a:t>
            </a:r>
            <a:endParaRPr sz="2400" dirty="0">
              <a:solidFill>
                <a:prstClr val="black"/>
              </a:solidFill>
              <a:latin typeface="Arial"/>
              <a:cs typeface="Arial"/>
            </a:endParaRPr>
          </a:p>
        </p:txBody>
      </p:sp>
      <p:sp>
        <p:nvSpPr>
          <p:cNvPr id="11" name="object 11"/>
          <p:cNvSpPr txBox="1"/>
          <p:nvPr/>
        </p:nvSpPr>
        <p:spPr>
          <a:xfrm>
            <a:off x="61522" y="3836495"/>
            <a:ext cx="8709074" cy="2289779"/>
          </a:xfrm>
          <a:prstGeom prst="rect">
            <a:avLst/>
          </a:prstGeom>
        </p:spPr>
        <p:txBody>
          <a:bodyPr vert="horz" wrap="square" lIns="0" tIns="22274" rIns="0" bIns="0" rtlCol="0">
            <a:spAutoFit/>
          </a:bodyPr>
          <a:lstStyle/>
          <a:p>
            <a:pPr marL="341150" marR="133646" indent="-318876" defTabSz="1688165">
              <a:spcBef>
                <a:spcPts val="175"/>
              </a:spcBef>
              <a:buClr>
                <a:srgbClr val="3333CC"/>
              </a:buClr>
              <a:buSzPct val="42307"/>
              <a:buFont typeface="Wingdings"/>
              <a:buChar char=""/>
              <a:tabLst>
                <a:tab pos="342322" algn="l"/>
              </a:tabLst>
            </a:pPr>
            <a:r>
              <a:rPr lang="en-US" sz="2400" spc="-203" dirty="0">
                <a:solidFill>
                  <a:prstClr val="black"/>
                </a:solidFill>
                <a:latin typeface="Arial"/>
                <a:cs typeface="Arial"/>
              </a:rPr>
              <a:t>High-frequency digital signals have higher distortion rates caused by the environment than low-frequency signals.</a:t>
            </a:r>
          </a:p>
          <a:p>
            <a:pPr marL="341150" marR="133646" indent="-318876" defTabSz="1688165">
              <a:spcBef>
                <a:spcPts val="175"/>
              </a:spcBef>
              <a:buClr>
                <a:srgbClr val="3333CC"/>
              </a:buClr>
              <a:buSzPct val="42307"/>
              <a:buFont typeface="Wingdings"/>
              <a:buChar char=""/>
              <a:tabLst>
                <a:tab pos="342322" algn="l"/>
              </a:tabLst>
            </a:pPr>
            <a:r>
              <a:rPr lang="en-US" sz="2400" spc="-203" dirty="0">
                <a:solidFill>
                  <a:prstClr val="black"/>
                </a:solidFill>
                <a:latin typeface="Arial"/>
                <a:cs typeface="Arial"/>
              </a:rPr>
              <a:t>In high-frequency digital signals, it is not possible to receive data above the signal at the receiving end.</a:t>
            </a:r>
          </a:p>
          <a:p>
            <a:pPr marL="341150" marR="133646" indent="-318876" defTabSz="1688165">
              <a:spcBef>
                <a:spcPts val="175"/>
              </a:spcBef>
              <a:buClr>
                <a:srgbClr val="3333CC"/>
              </a:buClr>
              <a:buSzPct val="42307"/>
              <a:buFont typeface="Wingdings"/>
              <a:buChar char=""/>
              <a:tabLst>
                <a:tab pos="342322" algn="l"/>
              </a:tabLst>
            </a:pPr>
            <a:r>
              <a:rPr lang="en-US" sz="2400" spc="-203" dirty="0">
                <a:solidFill>
                  <a:prstClr val="black"/>
                </a:solidFill>
                <a:latin typeface="Arial"/>
                <a:cs typeface="Arial"/>
              </a:rPr>
              <a:t>Therefore, especially in wireless environments, high frequency analog signals are used in data communication</a:t>
            </a:r>
            <a:endParaRPr sz="2400" dirty="0">
              <a:solidFill>
                <a:prstClr val="black"/>
              </a:solidFill>
              <a:latin typeface="Trebuchet MS"/>
              <a:cs typeface="Trebuchet MS"/>
            </a:endParaRPr>
          </a:p>
        </p:txBody>
      </p:sp>
      <p:sp>
        <p:nvSpPr>
          <p:cNvPr id="12" name="object 12"/>
          <p:cNvSpPr txBox="1">
            <a:spLocks noGrp="1"/>
          </p:cNvSpPr>
          <p:nvPr>
            <p:ph type="title"/>
          </p:nvPr>
        </p:nvSpPr>
        <p:spPr>
          <a:xfrm>
            <a:off x="905490" y="631874"/>
            <a:ext cx="3767795" cy="421476"/>
          </a:xfrm>
          <a:prstGeom prst="rect">
            <a:avLst/>
          </a:prstGeom>
        </p:spPr>
        <p:txBody>
          <a:bodyPr vert="horz" wrap="square" lIns="0" tIns="23446" rIns="0" bIns="0" rtlCol="0">
            <a:spAutoFit/>
          </a:bodyPr>
          <a:lstStyle/>
          <a:p>
            <a:pPr marL="23447">
              <a:spcBef>
                <a:spcPts val="185"/>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grpSp>
        <p:nvGrpSpPr>
          <p:cNvPr id="13" name="object 13"/>
          <p:cNvGrpSpPr/>
          <p:nvPr/>
        </p:nvGrpSpPr>
        <p:grpSpPr>
          <a:xfrm>
            <a:off x="-21945" y="263770"/>
            <a:ext cx="9188548" cy="6373837"/>
            <a:chOff x="-11887" y="0"/>
            <a:chExt cx="4977130" cy="3452495"/>
          </a:xfrm>
        </p:grpSpPr>
        <p:sp>
          <p:nvSpPr>
            <p:cNvPr id="14" name="object 14"/>
            <p:cNvSpPr/>
            <p:nvPr/>
          </p:nvSpPr>
          <p:spPr>
            <a:xfrm>
              <a:off x="1415637" y="1065914"/>
              <a:ext cx="2235463" cy="78792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20</a:t>
            </a:r>
            <a:endParaRPr sz="923">
              <a:solidFill>
                <a:prstClr val="black"/>
              </a:solidFill>
              <a:latin typeface="Arial"/>
              <a:cs typeface="Arial"/>
            </a:endParaRPr>
          </a:p>
        </p:txBody>
      </p:sp>
      <p:sp>
        <p:nvSpPr>
          <p:cNvPr id="10" name="object 10"/>
          <p:cNvSpPr txBox="1"/>
          <p:nvPr/>
        </p:nvSpPr>
        <p:spPr>
          <a:xfrm>
            <a:off x="61521" y="1276879"/>
            <a:ext cx="8998634" cy="3054091"/>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Both analog and digital data can be transmitted by representing them with both types of signals.</a:t>
            </a:r>
          </a:p>
          <a:p>
            <a:pPr marL="341150"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If the data to be sent is analog, some operations are performed to express it on the signal to be used.</a:t>
            </a:r>
          </a:p>
          <a:p>
            <a:pPr marL="341150"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The digital data to be sent is expressed on the signal by performing some operations in another way.</a:t>
            </a:r>
          </a:p>
          <a:p>
            <a:pPr marL="341150" indent="-318876" defTabSz="1688165">
              <a:spcBef>
                <a:spcPts val="175"/>
              </a:spcBef>
              <a:buClr>
                <a:srgbClr val="3333CC"/>
              </a:buClr>
              <a:buSzPct val="42307"/>
              <a:buFont typeface="Wingdings"/>
              <a:buChar char=""/>
              <a:tabLst>
                <a:tab pos="342322" algn="l"/>
              </a:tabLst>
            </a:pPr>
            <a:r>
              <a:rPr lang="en-US" sz="2400" b="1" spc="-148" dirty="0">
                <a:solidFill>
                  <a:prstClr val="black"/>
                </a:solidFill>
                <a:latin typeface="Trebuchet MS"/>
                <a:cs typeface="Trebuchet MS"/>
              </a:rPr>
              <a:t>We can transmit both analog and digital data using analog or digital signals.</a:t>
            </a:r>
            <a:endParaRPr sz="2400" dirty="0">
              <a:solidFill>
                <a:prstClr val="black"/>
              </a:solidFill>
              <a:latin typeface="Arial"/>
              <a:cs typeface="Arial"/>
            </a:endParaRPr>
          </a:p>
        </p:txBody>
      </p:sp>
      <p:sp>
        <p:nvSpPr>
          <p:cNvPr id="11" name="object 11"/>
          <p:cNvSpPr txBox="1">
            <a:spLocks noGrp="1"/>
          </p:cNvSpPr>
          <p:nvPr>
            <p:ph type="title"/>
          </p:nvPr>
        </p:nvSpPr>
        <p:spPr>
          <a:xfrm>
            <a:off x="905490" y="633047"/>
            <a:ext cx="3767795" cy="422660"/>
          </a:xfrm>
          <a:prstGeom prst="rect">
            <a:avLst/>
          </a:prstGeom>
        </p:spPr>
        <p:txBody>
          <a:bodyPr vert="horz" wrap="square" lIns="0" tIns="24618" rIns="0" bIns="0" rtlCol="0">
            <a:spAutoFit/>
          </a:bodyPr>
          <a:lstStyle/>
          <a:p>
            <a:pPr marL="23447">
              <a:spcBef>
                <a:spcPts val="194"/>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21</a:t>
            </a:r>
            <a:endParaRPr sz="923">
              <a:solidFill>
                <a:prstClr val="black"/>
              </a:solidFill>
              <a:latin typeface="Arial"/>
              <a:cs typeface="Arial"/>
            </a:endParaRPr>
          </a:p>
        </p:txBody>
      </p:sp>
      <p:sp>
        <p:nvSpPr>
          <p:cNvPr id="10" name="object 10"/>
          <p:cNvSpPr txBox="1"/>
          <p:nvPr/>
        </p:nvSpPr>
        <p:spPr>
          <a:xfrm>
            <a:off x="61521" y="631875"/>
            <a:ext cx="7325868" cy="1673101"/>
          </a:xfrm>
          <a:prstGeom prst="rect">
            <a:avLst/>
          </a:prstGeom>
        </p:spPr>
        <p:txBody>
          <a:bodyPr vert="horz" wrap="square" lIns="0" tIns="23446" rIns="0" bIns="0" rtlCol="0">
            <a:spAutoFit/>
          </a:bodyPr>
          <a:lstStyle/>
          <a:p>
            <a:pPr marL="866357" defTabSz="1688165">
              <a:spcBef>
                <a:spcPts val="185"/>
              </a:spcBef>
            </a:pPr>
            <a:r>
              <a:rPr sz="2585" spc="-129" dirty="0">
                <a:solidFill>
                  <a:srgbClr val="333399"/>
                </a:solidFill>
                <a:latin typeface="Arial"/>
                <a:cs typeface="Arial"/>
              </a:rPr>
              <a:t>Analog </a:t>
            </a:r>
            <a:r>
              <a:rPr sz="2585" spc="-157" dirty="0">
                <a:solidFill>
                  <a:srgbClr val="333399"/>
                </a:solidFill>
                <a:latin typeface="Arial"/>
                <a:cs typeface="Arial"/>
              </a:rPr>
              <a:t>ve </a:t>
            </a:r>
            <a:r>
              <a:rPr sz="2585" spc="-175" dirty="0">
                <a:solidFill>
                  <a:srgbClr val="333399"/>
                </a:solidFill>
                <a:latin typeface="Arial"/>
                <a:cs typeface="Arial"/>
              </a:rPr>
              <a:t>sayısal </a:t>
            </a:r>
            <a:r>
              <a:rPr sz="2585" spc="-65" dirty="0">
                <a:solidFill>
                  <a:srgbClr val="333399"/>
                </a:solidFill>
                <a:latin typeface="Arial"/>
                <a:cs typeface="Arial"/>
              </a:rPr>
              <a:t>veri</a:t>
            </a:r>
            <a:r>
              <a:rPr sz="2585" spc="-240" dirty="0">
                <a:solidFill>
                  <a:srgbClr val="333399"/>
                </a:solidFill>
                <a:latin typeface="Arial"/>
                <a:cs typeface="Arial"/>
              </a:rPr>
              <a:t> </a:t>
            </a:r>
            <a:r>
              <a:rPr sz="2585" spc="-9" dirty="0">
                <a:solidFill>
                  <a:srgbClr val="333399"/>
                </a:solidFill>
                <a:latin typeface="Arial"/>
                <a:cs typeface="Arial"/>
              </a:rPr>
              <a:t>iletimi</a:t>
            </a:r>
            <a:endParaRPr sz="2585" dirty="0">
              <a:solidFill>
                <a:prstClr val="black"/>
              </a:solidFill>
              <a:latin typeface="Arial"/>
              <a:cs typeface="Arial"/>
            </a:endParaRPr>
          </a:p>
          <a:p>
            <a:pPr marL="341150" indent="-318876" defTabSz="1688165">
              <a:spcBef>
                <a:spcPts val="1957"/>
              </a:spcBef>
              <a:buClr>
                <a:srgbClr val="3333CC"/>
              </a:buClr>
              <a:buSzPct val="42307"/>
              <a:buFont typeface="Wingdings"/>
              <a:buChar char=""/>
              <a:tabLst>
                <a:tab pos="342322" algn="l"/>
              </a:tabLst>
            </a:pPr>
            <a:r>
              <a:rPr lang="en-US" sz="2400" spc="-138" dirty="0">
                <a:solidFill>
                  <a:prstClr val="black"/>
                </a:solidFill>
                <a:latin typeface="Arial"/>
                <a:cs typeface="Arial"/>
              </a:rPr>
              <a:t>Transmission of analog and digital data via analog signal</a:t>
            </a:r>
          </a:p>
          <a:p>
            <a:pPr marL="341150" indent="-318876" defTabSz="1688165">
              <a:spcBef>
                <a:spcPts val="1957"/>
              </a:spcBef>
              <a:buClr>
                <a:srgbClr val="3333CC"/>
              </a:buClr>
              <a:buSzPct val="42307"/>
              <a:buFont typeface="Wingdings"/>
              <a:buChar char=""/>
              <a:tabLst>
                <a:tab pos="342322" algn="l"/>
              </a:tabLst>
            </a:pPr>
            <a:endParaRPr lang="en-US" sz="2400" spc="-138" dirty="0">
              <a:solidFill>
                <a:prstClr val="black"/>
              </a:solidFill>
              <a:latin typeface="Arial"/>
              <a:cs typeface="Arial"/>
            </a:endParaRPr>
          </a:p>
        </p:txBody>
      </p:sp>
      <p:grpSp>
        <p:nvGrpSpPr>
          <p:cNvPr id="11" name="object 11"/>
          <p:cNvGrpSpPr/>
          <p:nvPr/>
        </p:nvGrpSpPr>
        <p:grpSpPr>
          <a:xfrm>
            <a:off x="561" y="264473"/>
            <a:ext cx="9142828" cy="6328115"/>
            <a:chOff x="304" y="381"/>
            <a:chExt cx="4952365" cy="3427729"/>
          </a:xfrm>
        </p:grpSpPr>
        <p:sp>
          <p:nvSpPr>
            <p:cNvPr id="12" name="object 12"/>
            <p:cNvSpPr/>
            <p:nvPr/>
          </p:nvSpPr>
          <p:spPr>
            <a:xfrm>
              <a:off x="825615" y="1018629"/>
              <a:ext cx="3380131" cy="2117150"/>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3" name="object 13"/>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22</a:t>
            </a:r>
            <a:endParaRPr sz="923">
              <a:solidFill>
                <a:prstClr val="black"/>
              </a:solidFill>
              <a:latin typeface="Arial"/>
              <a:cs typeface="Arial"/>
            </a:endParaRPr>
          </a:p>
        </p:txBody>
      </p:sp>
      <p:sp>
        <p:nvSpPr>
          <p:cNvPr id="10" name="object 10"/>
          <p:cNvSpPr txBox="1"/>
          <p:nvPr/>
        </p:nvSpPr>
        <p:spPr>
          <a:xfrm>
            <a:off x="61521" y="633046"/>
            <a:ext cx="8171128" cy="1035648"/>
          </a:xfrm>
          <a:prstGeom prst="rect">
            <a:avLst/>
          </a:prstGeom>
        </p:spPr>
        <p:txBody>
          <a:bodyPr vert="horz" wrap="square" lIns="0" tIns="24618" rIns="0" bIns="0" rtlCol="0">
            <a:spAutoFit/>
          </a:bodyPr>
          <a:lstStyle/>
          <a:p>
            <a:pPr marL="866357" defTabSz="1688165">
              <a:spcBef>
                <a:spcPts val="194"/>
              </a:spcBef>
            </a:pPr>
            <a:r>
              <a:rPr lang="en-US" sz="2585" spc="-129" dirty="0">
                <a:solidFill>
                  <a:srgbClr val="333399"/>
                </a:solidFill>
                <a:latin typeface="Arial"/>
                <a:cs typeface="Arial"/>
              </a:rPr>
              <a:t>Analog </a:t>
            </a:r>
            <a:r>
              <a:rPr lang="en-US" sz="2585" spc="-157" dirty="0" err="1">
                <a:solidFill>
                  <a:srgbClr val="333399"/>
                </a:solidFill>
                <a:latin typeface="Arial"/>
                <a:cs typeface="Arial"/>
              </a:rPr>
              <a:t>ve</a:t>
            </a:r>
            <a:r>
              <a:rPr lang="en-US" sz="2585" spc="-157" dirty="0">
                <a:solidFill>
                  <a:srgbClr val="333399"/>
                </a:solidFill>
                <a:latin typeface="Arial"/>
                <a:cs typeface="Arial"/>
              </a:rPr>
              <a:t> </a:t>
            </a:r>
            <a:r>
              <a:rPr lang="en-US" sz="2585" spc="-175" dirty="0" err="1">
                <a:solidFill>
                  <a:srgbClr val="333399"/>
                </a:solidFill>
                <a:latin typeface="Arial"/>
                <a:cs typeface="Arial"/>
              </a:rPr>
              <a:t>sayısal</a:t>
            </a:r>
            <a:r>
              <a:rPr lang="en-US" sz="2585" spc="-175" dirty="0">
                <a:solidFill>
                  <a:srgbClr val="333399"/>
                </a:solidFill>
                <a:latin typeface="Arial"/>
                <a:cs typeface="Arial"/>
              </a:rPr>
              <a:t> </a:t>
            </a:r>
            <a:r>
              <a:rPr lang="en-US" sz="2585" spc="-65" dirty="0" err="1">
                <a:solidFill>
                  <a:srgbClr val="333399"/>
                </a:solidFill>
                <a:latin typeface="Arial"/>
                <a:cs typeface="Arial"/>
              </a:rPr>
              <a:t>veri</a:t>
            </a:r>
            <a:r>
              <a:rPr lang="en-US" sz="2585" spc="-240" dirty="0">
                <a:solidFill>
                  <a:srgbClr val="333399"/>
                </a:solidFill>
                <a:latin typeface="Arial"/>
                <a:cs typeface="Arial"/>
              </a:rPr>
              <a:t> </a:t>
            </a:r>
            <a:r>
              <a:rPr lang="en-US" sz="2585" spc="-9" dirty="0" err="1">
                <a:solidFill>
                  <a:srgbClr val="333399"/>
                </a:solidFill>
                <a:latin typeface="Arial"/>
                <a:cs typeface="Arial"/>
              </a:rPr>
              <a:t>iletimi</a:t>
            </a:r>
            <a:endParaRPr lang="en-US" sz="2585" dirty="0">
              <a:solidFill>
                <a:prstClr val="black"/>
              </a:solidFill>
              <a:latin typeface="Arial"/>
              <a:cs typeface="Arial"/>
            </a:endParaRPr>
          </a:p>
          <a:p>
            <a:pPr marL="341150" indent="-318876" defTabSz="1688165">
              <a:spcBef>
                <a:spcPts val="1948"/>
              </a:spcBef>
              <a:buClr>
                <a:srgbClr val="3333CC"/>
              </a:buClr>
              <a:buSzPct val="42307"/>
              <a:buFont typeface="Wingdings"/>
              <a:buChar char=""/>
              <a:tabLst>
                <a:tab pos="342322" algn="l"/>
              </a:tabLst>
            </a:pPr>
            <a:r>
              <a:rPr lang="en-US" sz="2400" spc="-138" dirty="0">
                <a:solidFill>
                  <a:prstClr val="black"/>
                </a:solidFill>
                <a:latin typeface="Arial"/>
                <a:cs typeface="Arial"/>
              </a:rPr>
              <a:t>Transmission of analog and digital data via digital signal</a:t>
            </a:r>
            <a:endParaRPr lang="en-US" sz="2400" dirty="0">
              <a:solidFill>
                <a:prstClr val="black"/>
              </a:solidFill>
              <a:latin typeface="Arial"/>
              <a:cs typeface="Arial"/>
            </a:endParaRPr>
          </a:p>
        </p:txBody>
      </p:sp>
      <p:grpSp>
        <p:nvGrpSpPr>
          <p:cNvPr id="11" name="object 11"/>
          <p:cNvGrpSpPr/>
          <p:nvPr/>
        </p:nvGrpSpPr>
        <p:grpSpPr>
          <a:xfrm>
            <a:off x="-21945" y="263770"/>
            <a:ext cx="9188548" cy="6373837"/>
            <a:chOff x="-11887" y="0"/>
            <a:chExt cx="4977130" cy="3452495"/>
          </a:xfrm>
        </p:grpSpPr>
        <p:sp>
          <p:nvSpPr>
            <p:cNvPr id="12" name="object 12"/>
            <p:cNvSpPr/>
            <p:nvPr/>
          </p:nvSpPr>
          <p:spPr>
            <a:xfrm>
              <a:off x="820120" y="1054673"/>
              <a:ext cx="3345939" cy="2019941"/>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3" name="object 13"/>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23</a:t>
            </a:r>
            <a:endParaRPr sz="923">
              <a:solidFill>
                <a:prstClr val="black"/>
              </a:solidFill>
              <a:latin typeface="Arial"/>
              <a:cs typeface="Arial"/>
            </a:endParaRPr>
          </a:p>
        </p:txBody>
      </p:sp>
      <p:sp>
        <p:nvSpPr>
          <p:cNvPr id="10" name="object 10"/>
          <p:cNvSpPr txBox="1"/>
          <p:nvPr/>
        </p:nvSpPr>
        <p:spPr>
          <a:xfrm>
            <a:off x="61522" y="1275705"/>
            <a:ext cx="8966982" cy="4977694"/>
          </a:xfrm>
          <a:prstGeom prst="rect">
            <a:avLst/>
          </a:prstGeom>
        </p:spPr>
        <p:txBody>
          <a:bodyPr vert="horz" wrap="square" lIns="0" tIns="22274" rIns="0" bIns="0" rtlCol="0">
            <a:spAutoFit/>
          </a:bodyPr>
          <a:lstStyle/>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Analog data generally has low bandwidth and can be represented by an electromagnetic signal on its own band.</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For example, sound waves are in the band 20 Hz to 20 kHz. Your </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Most of the energy is spent between approximately 100 Hz and 7 kHz.</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Standard audio signals used in telephone communications range from 300 Hz to 3400 Hz.</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Telephone devices create and transmit an electromagnetic signal with the same frequency as the audio signal.</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Today, carrying analog data with a higher frequency carrier signal outside the band it is in is widely used in communication via radio and television.</a:t>
            </a:r>
          </a:p>
          <a:p>
            <a:pPr marL="341150" marR="322393" indent="-318876" defTabSz="1688165">
              <a:spcBef>
                <a:spcPts val="175"/>
              </a:spcBef>
              <a:buClr>
                <a:srgbClr val="3333CC"/>
              </a:buClr>
              <a:buSzPct val="42307"/>
              <a:buFont typeface="Wingdings"/>
              <a:buChar char=""/>
              <a:tabLst>
                <a:tab pos="342322" algn="l"/>
              </a:tabLst>
            </a:pPr>
            <a:r>
              <a:rPr lang="en-US" sz="2400" spc="-138" dirty="0">
                <a:solidFill>
                  <a:prstClr val="black"/>
                </a:solidFill>
                <a:latin typeface="Arial"/>
                <a:cs typeface="Arial"/>
              </a:rPr>
              <a:t>In the transmission of analog data with an analog signal, the signal is usually Amplifiers are used to increase the amplitude.</a:t>
            </a:r>
            <a:endParaRPr lang="en-US" sz="2400" dirty="0">
              <a:solidFill>
                <a:prstClr val="black"/>
              </a:solidFill>
              <a:latin typeface="Arial"/>
              <a:cs typeface="Arial"/>
            </a:endParaRPr>
          </a:p>
        </p:txBody>
      </p:sp>
      <p:sp>
        <p:nvSpPr>
          <p:cNvPr id="11" name="object 11"/>
          <p:cNvSpPr txBox="1">
            <a:spLocks noGrp="1"/>
          </p:cNvSpPr>
          <p:nvPr>
            <p:ph type="title"/>
          </p:nvPr>
        </p:nvSpPr>
        <p:spPr>
          <a:xfrm>
            <a:off x="905490" y="631874"/>
            <a:ext cx="3767795" cy="421476"/>
          </a:xfrm>
          <a:prstGeom prst="rect">
            <a:avLst/>
          </a:prstGeom>
        </p:spPr>
        <p:txBody>
          <a:bodyPr vert="horz" wrap="square" lIns="0" tIns="23446" rIns="0" bIns="0" rtlCol="0">
            <a:spAutoFit/>
          </a:bodyPr>
          <a:lstStyle/>
          <a:p>
            <a:pPr marL="23447">
              <a:spcBef>
                <a:spcPts val="185"/>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35940" y="1607642"/>
            <a:ext cx="8051165" cy="3006592"/>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Lst>
              <a:defRPr/>
            </a:pPr>
            <a:r>
              <a:rPr kumimoji="0" lang="en-US" sz="3200" b="0" i="0" u="none" strike="noStrike" kern="1200" cap="none" spc="-20" normalizeH="0" baseline="0" noProof="0" dirty="0">
                <a:ln>
                  <a:noFill/>
                </a:ln>
                <a:solidFill>
                  <a:prstClr val="black"/>
                </a:solidFill>
                <a:effectLst/>
                <a:uLnTx/>
                <a:uFillTx/>
                <a:latin typeface="Calibri"/>
                <a:ea typeface="+mn-ea"/>
                <a:cs typeface="Calibri"/>
              </a:rPr>
              <a:t>Signal; (Sound signal) is any sound converted into electromagnetic energy to be transmitted or stored. (It is the electrical form of sound.)</a:t>
            </a:r>
          </a:p>
          <a:p>
            <a:pPr marL="12065" marR="5080" lvl="0" algn="l" defTabSz="914400" rtl="0" eaLnBrk="1" fontAlgn="auto" latinLnBrk="0" hangingPunct="1">
              <a:lnSpc>
                <a:spcPct val="100000"/>
              </a:lnSpc>
              <a:spcBef>
                <a:spcPts val="105"/>
              </a:spcBef>
              <a:spcAft>
                <a:spcPts val="0"/>
              </a:spcAft>
              <a:buClrTx/>
              <a:buSzTx/>
              <a:tabLst>
                <a:tab pos="355600" algn="l"/>
                <a:tab pos="356235" algn="l"/>
              </a:tabLst>
              <a:defRPr/>
            </a:pPr>
            <a:r>
              <a:rPr kumimoji="0" lang="en-US" sz="3200" b="0" i="0" u="none" strike="noStrike" kern="1200" cap="none" spc="-20" normalizeH="0" baseline="0" noProof="0" dirty="0">
                <a:ln>
                  <a:noFill/>
                </a:ln>
                <a:solidFill>
                  <a:prstClr val="black"/>
                </a:solidFill>
                <a:effectLst/>
                <a:uLnTx/>
                <a:uFillTx/>
                <a:latin typeface="Calibri"/>
                <a:ea typeface="+mn-ea"/>
                <a:cs typeface="Calibri"/>
              </a:rPr>
              <a:t>			- Analog (on continuous scale)</a:t>
            </a:r>
          </a:p>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Lst>
              <a:defRPr/>
            </a:pPr>
            <a:endParaRPr kumimoji="0" lang="en-US" sz="3200" b="0" i="0" u="none" strike="noStrike" kern="1200" cap="none" spc="-20" normalizeH="0" baseline="0" noProof="0" dirty="0">
              <a:ln>
                <a:noFill/>
              </a:ln>
              <a:solidFill>
                <a:prstClr val="black"/>
              </a:solidFill>
              <a:effectLst/>
              <a:uLnTx/>
              <a:uFillTx/>
              <a:latin typeface="Calibri"/>
              <a:ea typeface="+mn-ea"/>
              <a:cs typeface="Calibri"/>
            </a:endParaRPr>
          </a:p>
          <a:p>
            <a:pPr marL="12065" marR="5080" lvl="0" algn="l" defTabSz="914400" rtl="0" eaLnBrk="1" fontAlgn="auto" latinLnBrk="0" hangingPunct="1">
              <a:lnSpc>
                <a:spcPct val="100000"/>
              </a:lnSpc>
              <a:spcBef>
                <a:spcPts val="105"/>
              </a:spcBef>
              <a:spcAft>
                <a:spcPts val="0"/>
              </a:spcAft>
              <a:buClrTx/>
              <a:buSzTx/>
              <a:tabLst>
                <a:tab pos="355600" algn="l"/>
                <a:tab pos="356235" algn="l"/>
              </a:tabLst>
              <a:defRPr/>
            </a:pPr>
            <a:r>
              <a:rPr kumimoji="0" lang="en-US" sz="3200" b="0" i="0" u="none" strike="noStrike" kern="1200" cap="none" spc="-20" normalizeH="0" baseline="0" noProof="0" dirty="0">
                <a:ln>
                  <a:noFill/>
                </a:ln>
                <a:solidFill>
                  <a:prstClr val="black"/>
                </a:solidFill>
                <a:effectLst/>
                <a:uLnTx/>
                <a:uFillTx/>
                <a:latin typeface="Calibri"/>
                <a:ea typeface="+mn-ea"/>
                <a:cs typeface="Calibri"/>
              </a:rPr>
              <a:t>			- Digital (limited scale)</a:t>
            </a:r>
            <a:endParaRPr kumimoji="0" sz="2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pic>
        <p:nvPicPr>
          <p:cNvPr id="5" name="object 5"/>
          <p:cNvPicPr/>
          <p:nvPr/>
        </p:nvPicPr>
        <p:blipFill>
          <a:blip r:embed="rId3" cstate="print"/>
          <a:stretch>
            <a:fillRect/>
          </a:stretch>
        </p:blipFill>
        <p:spPr>
          <a:xfrm>
            <a:off x="5399930" y="3935613"/>
            <a:ext cx="2790825" cy="1762125"/>
          </a:xfrm>
          <a:prstGeom prst="rect">
            <a:avLst/>
          </a:prstGeom>
        </p:spPr>
      </p:pic>
      <p:pic>
        <p:nvPicPr>
          <p:cNvPr id="6" name="object 6"/>
          <p:cNvPicPr/>
          <p:nvPr/>
        </p:nvPicPr>
        <p:blipFill>
          <a:blip r:embed="rId4" cstate="print"/>
          <a:stretch>
            <a:fillRect/>
          </a:stretch>
        </p:blipFill>
        <p:spPr>
          <a:xfrm>
            <a:off x="1357249" y="5065276"/>
            <a:ext cx="2978474" cy="1138847"/>
          </a:xfrm>
          <a:prstGeom prst="rect">
            <a:avLst/>
          </a:prstGeom>
        </p:spPr>
      </p:pic>
      <p:sp>
        <p:nvSpPr>
          <p:cNvPr id="10" name="object 2">
            <a:extLst>
              <a:ext uri="{FF2B5EF4-FFF2-40B4-BE49-F238E27FC236}">
                <a16:creationId xmlns:a16="http://schemas.microsoft.com/office/drawing/2014/main" id="{08D94B76-57A8-FD3C-FBB1-2FFD67C0A84A}"/>
              </a:ext>
            </a:extLst>
          </p:cNvPr>
          <p:cNvSpPr txBox="1">
            <a:spLocks noGrp="1"/>
          </p:cNvSpPr>
          <p:nvPr>
            <p:ph type="title"/>
          </p:nvPr>
        </p:nvSpPr>
        <p:spPr>
          <a:xfrm>
            <a:off x="218690" y="270485"/>
            <a:ext cx="9052310" cy="690574"/>
          </a:xfrm>
          <a:prstGeom prst="rect">
            <a:avLst/>
          </a:prstGeom>
        </p:spPr>
        <p:txBody>
          <a:bodyPr vert="horz" wrap="square" lIns="0" tIns="13335" rIns="0" bIns="0" rtlCol="0">
            <a:spAutoFit/>
          </a:bodyPr>
          <a:lstStyle/>
          <a:p>
            <a:pPr marL="12700">
              <a:lnSpc>
                <a:spcPct val="100000"/>
              </a:lnSpc>
              <a:spcBef>
                <a:spcPts val="105"/>
              </a:spcBef>
            </a:pPr>
            <a:r>
              <a:rPr lang="en-US" sz="4400" spc="-10" dirty="0"/>
              <a:t>Methods of Wireless Communication</a:t>
            </a:r>
            <a:endParaRPr sz="4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24</a:t>
            </a:r>
            <a:endParaRPr sz="923">
              <a:solidFill>
                <a:prstClr val="black"/>
              </a:solidFill>
              <a:latin typeface="Arial"/>
              <a:cs typeface="Arial"/>
            </a:endParaRPr>
          </a:p>
        </p:txBody>
      </p:sp>
      <p:sp>
        <p:nvSpPr>
          <p:cNvPr id="10" name="object 10"/>
          <p:cNvSpPr txBox="1"/>
          <p:nvPr/>
        </p:nvSpPr>
        <p:spPr>
          <a:xfrm>
            <a:off x="77605" y="1177705"/>
            <a:ext cx="8956431" cy="5485526"/>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Digital data can be transmitted via analog signal. modem for this</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a:t>
            </a:r>
            <a:r>
              <a:rPr lang="en-US" sz="2300" b="1" spc="-111" dirty="0" err="1">
                <a:solidFill>
                  <a:prstClr val="black"/>
                </a:solidFill>
                <a:latin typeface="Trebuchet MS"/>
                <a:cs typeface="Trebuchet MS"/>
              </a:rPr>
              <a:t>MOdulator</a:t>
            </a:r>
            <a:r>
              <a:rPr lang="en-US" sz="2300" b="1" spc="-111" dirty="0">
                <a:solidFill>
                  <a:prstClr val="black"/>
                </a:solidFill>
                <a:latin typeface="Trebuchet MS"/>
                <a:cs typeface="Trebuchet MS"/>
              </a:rPr>
              <a:t> </a:t>
            </a:r>
            <a:r>
              <a:rPr lang="en-US" sz="2300" b="1" spc="-111" dirty="0" err="1">
                <a:solidFill>
                  <a:prstClr val="black"/>
                </a:solidFill>
                <a:latin typeface="Trebuchet MS"/>
                <a:cs typeface="Trebuchet MS"/>
              </a:rPr>
              <a:t>DEModulator</a:t>
            </a:r>
            <a:r>
              <a:rPr lang="en-US" sz="2300" b="1" spc="-111" dirty="0">
                <a:solidFill>
                  <a:prstClr val="black"/>
                </a:solidFill>
                <a:latin typeface="Trebuchet MS"/>
                <a:cs typeface="Trebuchet MS"/>
              </a:rPr>
              <a:t>) devices are needed.</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Modems convert the digital data on the sending side into an analog signal and recover the original digital data from the analog signal on the receiving side.</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This is how dial-up and </a:t>
            </a:r>
            <a:r>
              <a:rPr lang="en-US" sz="2300" b="1" spc="-111" dirty="0" err="1">
                <a:solidFill>
                  <a:prstClr val="black"/>
                </a:solidFill>
                <a:latin typeface="Trebuchet MS"/>
                <a:cs typeface="Trebuchet MS"/>
              </a:rPr>
              <a:t>xDSL</a:t>
            </a:r>
            <a:r>
              <a:rPr lang="en-US" sz="2300" b="1" spc="-111" dirty="0">
                <a:solidFill>
                  <a:prstClr val="black"/>
                </a:solidFill>
                <a:latin typeface="Trebuchet MS"/>
                <a:cs typeface="Trebuchet MS"/>
              </a:rPr>
              <a:t> modems used in today's residences work.</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Analog data can be transmitted using digital signals. For this, it is necessary to first make measurements on the analog data at periodic intervals and produce numerical values ​​according to the obtained values.</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Today, devices called codec (</a:t>
            </a:r>
            <a:r>
              <a:rPr lang="en-US" sz="2300" b="1" spc="-111" dirty="0" err="1">
                <a:solidFill>
                  <a:prstClr val="black"/>
                </a:solidFill>
                <a:latin typeface="Trebuchet MS"/>
                <a:cs typeface="Trebuchet MS"/>
              </a:rPr>
              <a:t>COder</a:t>
            </a:r>
            <a:r>
              <a:rPr lang="en-US" sz="2300" b="1" spc="-111" dirty="0">
                <a:solidFill>
                  <a:prstClr val="black"/>
                </a:solidFill>
                <a:latin typeface="Trebuchet MS"/>
                <a:cs typeface="Trebuchet MS"/>
              </a:rPr>
              <a:t> </a:t>
            </a:r>
            <a:r>
              <a:rPr lang="en-US" sz="2300" b="1" spc="-111" dirty="0" err="1">
                <a:solidFill>
                  <a:prstClr val="black"/>
                </a:solidFill>
                <a:latin typeface="Trebuchet MS"/>
                <a:cs typeface="Trebuchet MS"/>
              </a:rPr>
              <a:t>DECoder</a:t>
            </a:r>
            <a:r>
              <a:rPr lang="en-US" sz="2300" b="1" spc="-111" dirty="0">
                <a:solidFill>
                  <a:prstClr val="black"/>
                </a:solidFill>
                <a:latin typeface="Trebuchet MS"/>
                <a:cs typeface="Trebuchet MS"/>
              </a:rPr>
              <a:t>) are used for this process.</a:t>
            </a:r>
          </a:p>
          <a:p>
            <a:pPr marL="341150" indent="-318876" defTabSz="1688165">
              <a:spcBef>
                <a:spcPts val="175"/>
              </a:spcBef>
              <a:buClr>
                <a:srgbClr val="3333CC"/>
              </a:buClr>
              <a:buSzPct val="42307"/>
              <a:buFont typeface="Wingdings"/>
              <a:buChar char=""/>
              <a:tabLst>
                <a:tab pos="342322" algn="l"/>
              </a:tabLst>
            </a:pPr>
            <a:r>
              <a:rPr lang="en-US" sz="2300" b="1" spc="-111" dirty="0">
                <a:solidFill>
                  <a:prstClr val="black"/>
                </a:solidFill>
                <a:latin typeface="Trebuchet MS"/>
                <a:cs typeface="Trebuchet MS"/>
              </a:rPr>
              <a:t>Analog data is obtained again from the digital signals received at the receiver side</a:t>
            </a:r>
            <a:r>
              <a:rPr sz="2300" spc="-28" dirty="0">
                <a:solidFill>
                  <a:prstClr val="black"/>
                </a:solidFill>
                <a:latin typeface="Arial"/>
                <a:cs typeface="Arial"/>
              </a:rPr>
              <a:t>.</a:t>
            </a:r>
            <a:endParaRPr sz="2300" dirty="0">
              <a:solidFill>
                <a:prstClr val="black"/>
              </a:solidFill>
              <a:latin typeface="Arial"/>
              <a:cs typeface="Arial"/>
            </a:endParaRPr>
          </a:p>
        </p:txBody>
      </p:sp>
      <p:sp>
        <p:nvSpPr>
          <p:cNvPr id="11" name="object 11"/>
          <p:cNvSpPr txBox="1">
            <a:spLocks noGrp="1"/>
          </p:cNvSpPr>
          <p:nvPr>
            <p:ph type="title"/>
          </p:nvPr>
        </p:nvSpPr>
        <p:spPr>
          <a:xfrm>
            <a:off x="905490" y="633047"/>
            <a:ext cx="3767795" cy="422660"/>
          </a:xfrm>
          <a:prstGeom prst="rect">
            <a:avLst/>
          </a:prstGeom>
        </p:spPr>
        <p:txBody>
          <a:bodyPr vert="horz" wrap="square" lIns="0" tIns="24618" rIns="0" bIns="0" rtlCol="0">
            <a:spAutoFit/>
          </a:bodyPr>
          <a:lstStyle/>
          <a:p>
            <a:pPr marL="23447">
              <a:spcBef>
                <a:spcPts val="194"/>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25</a:t>
            </a:r>
            <a:endParaRPr sz="923">
              <a:solidFill>
                <a:prstClr val="black"/>
              </a:solidFill>
              <a:latin typeface="Arial"/>
              <a:cs typeface="Arial"/>
            </a:endParaRPr>
          </a:p>
        </p:txBody>
      </p:sp>
      <p:sp>
        <p:nvSpPr>
          <p:cNvPr id="10" name="object 10"/>
          <p:cNvSpPr txBox="1"/>
          <p:nvPr/>
        </p:nvSpPr>
        <p:spPr>
          <a:xfrm>
            <a:off x="61522" y="1275705"/>
            <a:ext cx="8934157" cy="3423423"/>
          </a:xfrm>
          <a:prstGeom prst="rect">
            <a:avLst/>
          </a:prstGeom>
        </p:spPr>
        <p:txBody>
          <a:bodyPr vert="horz" wrap="square" lIns="0" tIns="22274" rIns="0" bIns="0" rtlCol="0">
            <a:spAutoFit/>
          </a:bodyPr>
          <a:lstStyle/>
          <a:p>
            <a:pPr marL="341150" marR="389216"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Digital data can be transmitted using a digital signal. The amplitude of the digital signal is changed according to the binary value of the digital data and sent to the transmission medium.</a:t>
            </a:r>
          </a:p>
          <a:p>
            <a:pPr marL="341150" marR="389216"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Today, devices such as Ethernet cards, repeaters and switches perform this process.</a:t>
            </a:r>
          </a:p>
          <a:p>
            <a:pPr marL="341150" marR="389216"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On the receiving side, digital data is obtained again according to the level of the received digital signals.</a:t>
            </a:r>
          </a:p>
          <a:p>
            <a:pPr marL="341150" marR="389216" indent="-318876" defTabSz="1688165">
              <a:spcBef>
                <a:spcPts val="175"/>
              </a:spcBef>
              <a:buClr>
                <a:srgbClr val="3333CC"/>
              </a:buClr>
              <a:buSzPct val="42307"/>
              <a:buFont typeface="Wingdings"/>
              <a:buChar char=""/>
              <a:tabLst>
                <a:tab pos="342322" algn="l"/>
              </a:tabLst>
            </a:pPr>
            <a:endParaRPr lang="en-US" sz="2400" b="1" spc="-111" dirty="0">
              <a:solidFill>
                <a:prstClr val="black"/>
              </a:solidFill>
              <a:latin typeface="Trebuchet MS"/>
              <a:cs typeface="Trebuchet MS"/>
            </a:endParaRPr>
          </a:p>
        </p:txBody>
      </p:sp>
      <p:sp>
        <p:nvSpPr>
          <p:cNvPr id="11" name="object 11"/>
          <p:cNvSpPr txBox="1">
            <a:spLocks noGrp="1"/>
          </p:cNvSpPr>
          <p:nvPr>
            <p:ph type="title"/>
          </p:nvPr>
        </p:nvSpPr>
        <p:spPr>
          <a:xfrm>
            <a:off x="905490" y="631874"/>
            <a:ext cx="3767795" cy="421476"/>
          </a:xfrm>
          <a:prstGeom prst="rect">
            <a:avLst/>
          </a:prstGeom>
        </p:spPr>
        <p:txBody>
          <a:bodyPr vert="horz" wrap="square" lIns="0" tIns="23446" rIns="0" bIns="0" rtlCol="0">
            <a:spAutoFit/>
          </a:bodyPr>
          <a:lstStyle/>
          <a:p>
            <a:pPr marL="23447">
              <a:spcBef>
                <a:spcPts val="185"/>
              </a:spcBef>
            </a:pPr>
            <a:r>
              <a:rPr sz="2585" spc="-129" dirty="0"/>
              <a:t>Analog </a:t>
            </a:r>
            <a:r>
              <a:rPr sz="2585" spc="-157" dirty="0"/>
              <a:t>ve </a:t>
            </a:r>
            <a:r>
              <a:rPr sz="2585" spc="-175" dirty="0"/>
              <a:t>sayısal </a:t>
            </a:r>
            <a:r>
              <a:rPr sz="2585" spc="-65" dirty="0"/>
              <a:t>veri</a:t>
            </a:r>
            <a:r>
              <a:rPr sz="2585" spc="-323" dirty="0"/>
              <a:t> </a:t>
            </a:r>
            <a:r>
              <a:rPr sz="2585" spc="-9" dirty="0"/>
              <a:t>iletimi</a:t>
            </a:r>
            <a:endParaRPr sz="2585"/>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27</a:t>
            </a:r>
            <a:endParaRPr sz="923">
              <a:solidFill>
                <a:prstClr val="black"/>
              </a:solidFill>
              <a:latin typeface="Arial"/>
              <a:cs typeface="Arial"/>
            </a:endParaRPr>
          </a:p>
        </p:txBody>
      </p:sp>
      <p:sp>
        <p:nvSpPr>
          <p:cNvPr id="10" name="object 10"/>
          <p:cNvSpPr txBox="1"/>
          <p:nvPr/>
        </p:nvSpPr>
        <p:spPr>
          <a:xfrm>
            <a:off x="61521" y="1201430"/>
            <a:ext cx="8855612" cy="4939417"/>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Many factors in the transmission medium cause changes in the signal.</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If these changes exceed a certain level, the data sent on the signal cannot be correctly detected at the receiver.</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The most important of these distortions is the combination of some unwanted signals in the environment with the sent signal and the shape of the sent signal.</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As a result, as the noise level increases, it significantly affects the signal quality and therefore the quality of communication.</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The maximum data rate that can be transmitted under given conditions in any transmission environment is called channel capacity.</a:t>
            </a:r>
            <a:endParaRPr sz="2400" dirty="0">
              <a:solidFill>
                <a:prstClr val="black"/>
              </a:solidFill>
              <a:latin typeface="Arial"/>
              <a:cs typeface="Arial"/>
            </a:endParaRPr>
          </a:p>
        </p:txBody>
      </p:sp>
      <p:sp>
        <p:nvSpPr>
          <p:cNvPr id="11" name="object 11"/>
          <p:cNvSpPr txBox="1">
            <a:spLocks noGrp="1"/>
          </p:cNvSpPr>
          <p:nvPr>
            <p:ph type="title"/>
          </p:nvPr>
        </p:nvSpPr>
        <p:spPr>
          <a:xfrm>
            <a:off x="905488" y="631874"/>
            <a:ext cx="3224611" cy="421476"/>
          </a:xfrm>
          <a:prstGeom prst="rect">
            <a:avLst/>
          </a:prstGeom>
        </p:spPr>
        <p:txBody>
          <a:bodyPr vert="horz" wrap="square" lIns="0" tIns="23446" rIns="0" bIns="0" rtlCol="0">
            <a:spAutoFit/>
          </a:bodyPr>
          <a:lstStyle/>
          <a:p>
            <a:pPr marL="23447">
              <a:spcBef>
                <a:spcPts val="185"/>
              </a:spcBef>
            </a:pPr>
            <a:r>
              <a:rPr lang="en-US" sz="2585" spc="-185" dirty="0"/>
              <a:t>Channel capacity</a:t>
            </a:r>
            <a:endParaRPr sz="2585" dirty="0"/>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28</a:t>
            </a:r>
            <a:endParaRPr sz="923">
              <a:solidFill>
                <a:prstClr val="black"/>
              </a:solidFill>
              <a:latin typeface="Arial"/>
              <a:cs typeface="Arial"/>
            </a:endParaRPr>
          </a:p>
        </p:txBody>
      </p:sp>
      <p:sp>
        <p:nvSpPr>
          <p:cNvPr id="10" name="object 10"/>
          <p:cNvSpPr txBox="1"/>
          <p:nvPr/>
        </p:nvSpPr>
        <p:spPr>
          <a:xfrm>
            <a:off x="61522" y="1276879"/>
            <a:ext cx="8830994" cy="4557066"/>
          </a:xfrm>
          <a:prstGeom prst="rect">
            <a:avLst/>
          </a:prstGeom>
        </p:spPr>
        <p:txBody>
          <a:bodyPr vert="horz" wrap="square" lIns="0" tIns="22274" rIns="0" bIns="0" rtlCol="0">
            <a:spAutoFit/>
          </a:bodyPr>
          <a:lstStyle/>
          <a:p>
            <a:pPr marL="341150" indent="-318876" algn="just"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The terms data rate, bandwidth, noise and error rate are related to capacity.</a:t>
            </a:r>
          </a:p>
          <a:p>
            <a:pPr marL="341150" indent="-318876" algn="just"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Data rate is the amount of bits transmitted per second under given conditions in the transmission medium and is expressed in bps (bit per second).</a:t>
            </a:r>
          </a:p>
          <a:p>
            <a:pPr marL="341150" indent="-318876" algn="just"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Bandwidth expresses the difference between the minimum and maximum frequency components of the signal sent in the transmission medium and is shown in Hz.</a:t>
            </a:r>
          </a:p>
          <a:p>
            <a:pPr marL="341150" indent="-318876" algn="just"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Noise refers to the average noise level in the transmission medium.</a:t>
            </a:r>
          </a:p>
          <a:p>
            <a:pPr marL="341150" indent="-318876" algn="just"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Error rate refers to the rate at which an error occurs. An error in data communication is when a sent bit is perceived by the receiver as 0 when it is 1 or as 1 when it is 0.</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2157046" cy="422660"/>
          </a:xfrm>
          <a:prstGeom prst="rect">
            <a:avLst/>
          </a:prstGeom>
        </p:spPr>
        <p:txBody>
          <a:bodyPr vert="horz" wrap="square" lIns="0" tIns="24618" rIns="0" bIns="0" rtlCol="0">
            <a:spAutoFit/>
          </a:bodyPr>
          <a:lstStyle/>
          <a:p>
            <a:pPr marL="23447">
              <a:spcBef>
                <a:spcPts val="194"/>
              </a:spcBef>
            </a:pPr>
            <a:r>
              <a:rPr sz="2585" spc="-185" dirty="0"/>
              <a:t>Kanal</a:t>
            </a:r>
            <a:r>
              <a:rPr sz="2585" spc="-277" dirty="0"/>
              <a:t> </a:t>
            </a:r>
            <a:r>
              <a:rPr sz="2585" spc="-120" dirty="0"/>
              <a:t>kapasitesi</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30</a:t>
            </a:r>
            <a:endParaRPr sz="923">
              <a:solidFill>
                <a:prstClr val="black"/>
              </a:solidFill>
              <a:latin typeface="Arial"/>
              <a:cs typeface="Arial"/>
            </a:endParaRPr>
          </a:p>
        </p:txBody>
      </p:sp>
      <p:sp>
        <p:nvSpPr>
          <p:cNvPr id="10" name="object 10"/>
          <p:cNvSpPr txBox="1"/>
          <p:nvPr/>
        </p:nvSpPr>
        <p:spPr>
          <a:xfrm>
            <a:off x="61522" y="1276877"/>
            <a:ext cx="8971671" cy="5793302"/>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Capacity for a theoretical noise-free channel by Nyquist has been revealed.</a:t>
            </a:r>
          </a:p>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The channel capacity recommended by Nyquist is expressed as follows.</a:t>
            </a:r>
          </a:p>
          <a:p>
            <a:pPr marL="341150" indent="-318876" defTabSz="1688165">
              <a:spcBef>
                <a:spcPts val="175"/>
              </a:spcBef>
              <a:buClr>
                <a:srgbClr val="3333CC"/>
              </a:buClr>
              <a:buSzPct val="42307"/>
              <a:buFont typeface="Wingdings"/>
              <a:buChar char=""/>
              <a:tabLst>
                <a:tab pos="342322" algn="l"/>
              </a:tabLst>
            </a:pPr>
            <a:endParaRPr lang="en-US" sz="2400" b="1" spc="-111" dirty="0">
              <a:solidFill>
                <a:prstClr val="black"/>
              </a:solidFill>
              <a:latin typeface="Trebuchet MS"/>
              <a:cs typeface="Trebuchet MS"/>
            </a:endParaRPr>
          </a:p>
          <a:p>
            <a:pPr marL="341150" indent="-318876" defTabSz="1688165">
              <a:spcBef>
                <a:spcPts val="175"/>
              </a:spcBef>
              <a:buClr>
                <a:srgbClr val="3333CC"/>
              </a:buClr>
              <a:buSzPct val="42307"/>
              <a:buFont typeface="Wingdings"/>
              <a:buChar char=""/>
              <a:tabLst>
                <a:tab pos="342322" algn="l"/>
              </a:tabLst>
            </a:pPr>
            <a:endParaRPr lang="en-US" sz="2400" b="1" spc="-111" dirty="0">
              <a:solidFill>
                <a:prstClr val="black"/>
              </a:solidFill>
              <a:latin typeface="Trebuchet MS"/>
              <a:cs typeface="Trebuchet MS"/>
            </a:endParaRPr>
          </a:p>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Here, M represents the number of levels in the digital signal.</a:t>
            </a:r>
          </a:p>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As the number of levels in the signal increases, the channel capacity for a noise-free channel will increase.</a:t>
            </a:r>
          </a:p>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However, as the difference between levels decreases in noisy channels</a:t>
            </a:r>
          </a:p>
          <a:p>
            <a:pPr marL="341150" indent="-318876" defTabSz="1688165">
              <a:spcBef>
                <a:spcPts val="175"/>
              </a:spcBef>
              <a:buClr>
                <a:srgbClr val="3333CC"/>
              </a:buClr>
              <a:buSzPct val="42307"/>
              <a:buFont typeface="Wingdings"/>
              <a:buChar char=""/>
              <a:tabLst>
                <a:tab pos="342322" algn="l"/>
              </a:tabLst>
            </a:pPr>
            <a:r>
              <a:rPr lang="en-US" sz="2400" b="1" spc="-111" dirty="0">
                <a:solidFill>
                  <a:prstClr val="black"/>
                </a:solidFill>
                <a:latin typeface="Trebuchet MS"/>
                <a:cs typeface="Trebuchet MS"/>
              </a:rPr>
              <a:t>The rate at which noise distorts the signal increases, thus increasing the error rate.</a:t>
            </a:r>
          </a:p>
          <a:p>
            <a:pPr marL="341150" indent="-318876" defTabSz="1688165">
              <a:spcBef>
                <a:spcPts val="175"/>
              </a:spcBef>
              <a:buClr>
                <a:srgbClr val="3333CC"/>
              </a:buClr>
              <a:buSzPct val="42307"/>
              <a:buFont typeface="Wingdings"/>
              <a:buChar char=""/>
              <a:tabLst>
                <a:tab pos="342322" algn="l"/>
              </a:tabLst>
            </a:pPr>
            <a:endParaRPr lang="en-US" sz="2400" b="1" spc="-111" dirty="0">
              <a:solidFill>
                <a:prstClr val="black"/>
              </a:solidFill>
              <a:latin typeface="Trebuchet MS"/>
              <a:cs typeface="Trebuchet MS"/>
            </a:endParaRPr>
          </a:p>
          <a:p>
            <a:pPr marL="341150" defTabSz="1688165"/>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3222672" cy="422660"/>
          </a:xfrm>
          <a:prstGeom prst="rect">
            <a:avLst/>
          </a:prstGeom>
        </p:spPr>
        <p:txBody>
          <a:bodyPr vert="horz" wrap="square" lIns="0" tIns="24618" rIns="0" bIns="0" rtlCol="0">
            <a:spAutoFit/>
          </a:bodyPr>
          <a:lstStyle/>
          <a:p>
            <a:pPr marL="23447">
              <a:spcBef>
                <a:spcPts val="194"/>
              </a:spcBef>
            </a:pPr>
            <a:r>
              <a:rPr sz="2585" spc="-102" dirty="0"/>
              <a:t>Nyquist </a:t>
            </a:r>
            <a:r>
              <a:rPr sz="2585" spc="-129" dirty="0"/>
              <a:t>kanal</a:t>
            </a:r>
            <a:r>
              <a:rPr sz="2585" spc="-314" dirty="0"/>
              <a:t> </a:t>
            </a:r>
            <a:r>
              <a:rPr sz="2585" spc="-120" dirty="0"/>
              <a:t>kapasitesi</a:t>
            </a:r>
            <a:endParaRPr sz="2585" dirty="0"/>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610486" y="1369181"/>
              <a:ext cx="1259674" cy="16895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32</a:t>
            </a:r>
            <a:endParaRPr sz="923">
              <a:solidFill>
                <a:prstClr val="black"/>
              </a:solidFill>
              <a:latin typeface="Arial"/>
              <a:cs typeface="Arial"/>
            </a:endParaRPr>
          </a:p>
        </p:txBody>
      </p:sp>
      <p:sp>
        <p:nvSpPr>
          <p:cNvPr id="10" name="object 10"/>
          <p:cNvSpPr txBox="1"/>
          <p:nvPr/>
        </p:nvSpPr>
        <p:spPr>
          <a:xfrm>
            <a:off x="61522" y="1276879"/>
            <a:ext cx="9085995" cy="3869699"/>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Double the bandwidth according to the channel capacity recommended by Nyquist.</a:t>
            </a:r>
          </a:p>
          <a:p>
            <a:pPr marL="341150" indent="-318876"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When we double it, the channel capacity also doubles.</a:t>
            </a:r>
          </a:p>
          <a:p>
            <a:pPr marL="341150" indent="-318876"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However, in real noisy environments, there is no such relationship between channel capacity and bandwidth.</a:t>
            </a:r>
          </a:p>
          <a:p>
            <a:pPr marL="341150" indent="-318876"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Noise in the transmission medium that persists for a certain period of time causes deterioration.</a:t>
            </a:r>
          </a:p>
          <a:p>
            <a:pPr marL="341150" indent="-318876" defTabSz="1688165">
              <a:spcBef>
                <a:spcPts val="175"/>
              </a:spcBef>
              <a:buClr>
                <a:srgbClr val="3333CC"/>
              </a:buClr>
              <a:buSzPct val="42307"/>
              <a:buFont typeface="Wingdings"/>
              <a:buChar char=""/>
              <a:tabLst>
                <a:tab pos="342322" algn="l"/>
              </a:tabLst>
            </a:pPr>
            <a:r>
              <a:rPr lang="en-US" sz="2400" spc="-92" dirty="0">
                <a:solidFill>
                  <a:prstClr val="black"/>
                </a:solidFill>
                <a:latin typeface="Arial"/>
                <a:cs typeface="Arial"/>
              </a:rPr>
              <a:t>If we increase the bit rate, </a:t>
            </a:r>
          </a:p>
          <a:p>
            <a:pPr marL="22274" defTabSz="1688165">
              <a:spcBef>
                <a:spcPts val="175"/>
              </a:spcBef>
              <a:buClr>
                <a:srgbClr val="3333CC"/>
              </a:buClr>
              <a:buSzPct val="42307"/>
              <a:tabLst>
                <a:tab pos="342322" algn="l"/>
              </a:tabLst>
            </a:pPr>
            <a:r>
              <a:rPr lang="en-US" sz="2400" spc="-92" dirty="0">
                <a:solidFill>
                  <a:prstClr val="black"/>
                </a:solidFill>
                <a:latin typeface="Arial"/>
                <a:cs typeface="Arial"/>
              </a:rPr>
              <a:t>more bits will be affected in </a:t>
            </a:r>
          </a:p>
          <a:p>
            <a:pPr marL="22274" defTabSz="1688165">
              <a:spcBef>
                <a:spcPts val="175"/>
              </a:spcBef>
              <a:buClr>
                <a:srgbClr val="3333CC"/>
              </a:buClr>
              <a:buSzPct val="42307"/>
              <a:tabLst>
                <a:tab pos="342322" algn="l"/>
              </a:tabLst>
            </a:pPr>
            <a:r>
              <a:rPr lang="en-US" sz="2400" spc="-92" dirty="0">
                <a:solidFill>
                  <a:prstClr val="black"/>
                </a:solidFill>
                <a:latin typeface="Arial"/>
                <a:cs typeface="Arial"/>
              </a:rPr>
              <a:t>the same period of time.</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3380934" cy="422660"/>
          </a:xfrm>
          <a:prstGeom prst="rect">
            <a:avLst/>
          </a:prstGeom>
        </p:spPr>
        <p:txBody>
          <a:bodyPr vert="horz" wrap="square" lIns="0" tIns="24618" rIns="0" bIns="0" rtlCol="0">
            <a:spAutoFit/>
          </a:bodyPr>
          <a:lstStyle/>
          <a:p>
            <a:pPr marL="23447">
              <a:spcBef>
                <a:spcPts val="194"/>
              </a:spcBef>
            </a:pPr>
            <a:r>
              <a:rPr sz="2585" spc="-175" dirty="0"/>
              <a:t>Shannon </a:t>
            </a:r>
            <a:r>
              <a:rPr sz="2585" spc="-129" dirty="0"/>
              <a:t>kanal</a:t>
            </a:r>
            <a:r>
              <a:rPr sz="2585" spc="-222" dirty="0"/>
              <a:t> </a:t>
            </a:r>
            <a:r>
              <a:rPr sz="2585" spc="-120" dirty="0"/>
              <a:t>kapasitesi</a:t>
            </a:r>
            <a:endParaRPr sz="2585"/>
          </a:p>
        </p:txBody>
      </p:sp>
      <p:grpSp>
        <p:nvGrpSpPr>
          <p:cNvPr id="12" name="object 12"/>
          <p:cNvGrpSpPr/>
          <p:nvPr/>
        </p:nvGrpSpPr>
        <p:grpSpPr>
          <a:xfrm>
            <a:off x="-60350" y="279014"/>
            <a:ext cx="9142828" cy="6328115"/>
            <a:chOff x="304" y="965"/>
            <a:chExt cx="4952365" cy="3427729"/>
          </a:xfrm>
        </p:grpSpPr>
        <p:sp>
          <p:nvSpPr>
            <p:cNvPr id="13" name="object 13"/>
            <p:cNvSpPr/>
            <p:nvPr/>
          </p:nvSpPr>
          <p:spPr>
            <a:xfrm>
              <a:off x="2554705" y="1903496"/>
              <a:ext cx="2391947" cy="151990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33</a:t>
            </a:r>
            <a:endParaRPr sz="923">
              <a:solidFill>
                <a:prstClr val="black"/>
              </a:solidFill>
              <a:latin typeface="Arial"/>
              <a:cs typeface="Arial"/>
            </a:endParaRPr>
          </a:p>
        </p:txBody>
      </p:sp>
      <p:sp>
        <p:nvSpPr>
          <p:cNvPr id="10" name="object 10"/>
          <p:cNvSpPr txBox="1"/>
          <p:nvPr/>
        </p:nvSpPr>
        <p:spPr>
          <a:xfrm>
            <a:off x="61522" y="1275705"/>
            <a:ext cx="8718452" cy="76115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157" dirty="0">
                <a:solidFill>
                  <a:prstClr val="black"/>
                </a:solidFill>
                <a:latin typeface="Arial"/>
                <a:cs typeface="Arial"/>
              </a:rPr>
              <a:t>Channel capacity, which takes into account the amount of noise in the transmission medium, was expressed by Claude Shannon as follows:</a:t>
            </a:r>
            <a:endParaRPr sz="2400" dirty="0">
              <a:solidFill>
                <a:prstClr val="black"/>
              </a:solidFill>
              <a:latin typeface="Arial"/>
              <a:cs typeface="Arial"/>
            </a:endParaRPr>
          </a:p>
        </p:txBody>
      </p:sp>
      <p:sp>
        <p:nvSpPr>
          <p:cNvPr id="11" name="object 11"/>
          <p:cNvSpPr txBox="1"/>
          <p:nvPr/>
        </p:nvSpPr>
        <p:spPr>
          <a:xfrm>
            <a:off x="61521" y="2958670"/>
            <a:ext cx="8534400" cy="1920447"/>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129" dirty="0">
                <a:solidFill>
                  <a:prstClr val="black"/>
                </a:solidFill>
                <a:latin typeface="Arial"/>
                <a:cs typeface="Arial"/>
              </a:rPr>
              <a:t>Here, B indicates the bandwidth and its unit is Hz. SNR shows the ratio of signal to noise in the transmission medium. The ratio of signal to noise can be found with the following equation:</a:t>
            </a:r>
          </a:p>
          <a:p>
            <a:pPr marL="341150" marR="9379" indent="-318876" defTabSz="1688165">
              <a:spcBef>
                <a:spcPts val="175"/>
              </a:spcBef>
              <a:buClr>
                <a:srgbClr val="3333CC"/>
              </a:buClr>
              <a:buSzPct val="42307"/>
              <a:buFont typeface="Wingdings"/>
              <a:buChar char=""/>
              <a:tabLst>
                <a:tab pos="342322" algn="l"/>
              </a:tabLst>
            </a:pPr>
            <a:endParaRPr lang="en-US" sz="2400" spc="-129" dirty="0">
              <a:solidFill>
                <a:prstClr val="black"/>
              </a:solidFill>
              <a:latin typeface="Arial"/>
              <a:cs typeface="Arial"/>
            </a:endParaRPr>
          </a:p>
          <a:p>
            <a:pPr marL="22274" marR="9379" defTabSz="1688165">
              <a:spcBef>
                <a:spcPts val="175"/>
              </a:spcBef>
              <a:buClr>
                <a:srgbClr val="3333CC"/>
              </a:buClr>
              <a:buSzPct val="42307"/>
              <a:tabLst>
                <a:tab pos="342322" algn="l"/>
              </a:tabLst>
            </a:pPr>
            <a:r>
              <a:rPr sz="2400" spc="-46" dirty="0">
                <a:solidFill>
                  <a:prstClr val="black"/>
                </a:solidFill>
                <a:latin typeface="Arial"/>
                <a:cs typeface="Arial"/>
              </a:rPr>
              <a:t>.</a:t>
            </a:r>
            <a:endParaRPr sz="2400" dirty="0">
              <a:solidFill>
                <a:prstClr val="black"/>
              </a:solidFill>
              <a:latin typeface="Arial"/>
              <a:cs typeface="Arial"/>
            </a:endParaRPr>
          </a:p>
        </p:txBody>
      </p:sp>
      <p:sp>
        <p:nvSpPr>
          <p:cNvPr id="12" name="object 12"/>
          <p:cNvSpPr txBox="1"/>
          <p:nvPr/>
        </p:nvSpPr>
        <p:spPr>
          <a:xfrm>
            <a:off x="61522" y="5777836"/>
            <a:ext cx="9081867" cy="76115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120" dirty="0">
                <a:solidFill>
                  <a:prstClr val="black"/>
                </a:solidFill>
                <a:latin typeface="Arial"/>
                <a:cs typeface="Arial"/>
              </a:rPr>
              <a:t>As the ratio of signal strength to noise strength decreases, the quality of communication decreases and signal distortions increase</a:t>
            </a:r>
            <a:r>
              <a:rPr sz="2400" spc="-46" dirty="0">
                <a:solidFill>
                  <a:prstClr val="black"/>
                </a:solidFill>
                <a:latin typeface="Arial"/>
                <a:cs typeface="Arial"/>
              </a:rPr>
              <a:t>.</a:t>
            </a:r>
            <a:endParaRPr sz="2400" dirty="0">
              <a:solidFill>
                <a:prstClr val="black"/>
              </a:solidFill>
              <a:latin typeface="Arial"/>
              <a:cs typeface="Arial"/>
            </a:endParaRPr>
          </a:p>
        </p:txBody>
      </p:sp>
      <p:sp>
        <p:nvSpPr>
          <p:cNvPr id="13" name="object 13"/>
          <p:cNvSpPr txBox="1">
            <a:spLocks noGrp="1"/>
          </p:cNvSpPr>
          <p:nvPr>
            <p:ph type="title"/>
          </p:nvPr>
        </p:nvSpPr>
        <p:spPr>
          <a:xfrm>
            <a:off x="905489" y="631874"/>
            <a:ext cx="3380934" cy="421476"/>
          </a:xfrm>
          <a:prstGeom prst="rect">
            <a:avLst/>
          </a:prstGeom>
        </p:spPr>
        <p:txBody>
          <a:bodyPr vert="horz" wrap="square" lIns="0" tIns="23446" rIns="0" bIns="0" rtlCol="0">
            <a:spAutoFit/>
          </a:bodyPr>
          <a:lstStyle/>
          <a:p>
            <a:pPr marL="23447">
              <a:spcBef>
                <a:spcPts val="185"/>
              </a:spcBef>
            </a:pPr>
            <a:r>
              <a:rPr sz="2585" spc="-175" dirty="0"/>
              <a:t>Shannon </a:t>
            </a:r>
            <a:r>
              <a:rPr sz="2585" spc="-129" dirty="0"/>
              <a:t>kanal</a:t>
            </a:r>
            <a:r>
              <a:rPr sz="2585" spc="-222" dirty="0"/>
              <a:t> </a:t>
            </a:r>
            <a:r>
              <a:rPr sz="2585" spc="-120" dirty="0"/>
              <a:t>kapasitesi</a:t>
            </a:r>
            <a:endParaRPr sz="2585"/>
          </a:p>
        </p:txBody>
      </p:sp>
      <p:grpSp>
        <p:nvGrpSpPr>
          <p:cNvPr id="14" name="object 14"/>
          <p:cNvGrpSpPr/>
          <p:nvPr/>
        </p:nvGrpSpPr>
        <p:grpSpPr>
          <a:xfrm>
            <a:off x="-21945" y="263770"/>
            <a:ext cx="9188548" cy="6373837"/>
            <a:chOff x="-11887" y="0"/>
            <a:chExt cx="4977130" cy="3452495"/>
          </a:xfrm>
        </p:grpSpPr>
        <p:sp>
          <p:nvSpPr>
            <p:cNvPr id="15" name="object 15"/>
            <p:cNvSpPr/>
            <p:nvPr/>
          </p:nvSpPr>
          <p:spPr>
            <a:xfrm>
              <a:off x="1680336" y="1146622"/>
              <a:ext cx="1403349" cy="141741"/>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6" name="object 16"/>
            <p:cNvSpPr/>
            <p:nvPr/>
          </p:nvSpPr>
          <p:spPr>
            <a:xfrm>
              <a:off x="1470786" y="2464689"/>
              <a:ext cx="1970913" cy="328930"/>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7" name="object 17"/>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34</a:t>
            </a:r>
            <a:endParaRPr sz="923">
              <a:solidFill>
                <a:prstClr val="black"/>
              </a:solidFill>
              <a:latin typeface="Arial"/>
              <a:cs typeface="Arial"/>
            </a:endParaRPr>
          </a:p>
        </p:txBody>
      </p:sp>
      <p:sp>
        <p:nvSpPr>
          <p:cNvPr id="10" name="object 10"/>
          <p:cNvSpPr txBox="1"/>
          <p:nvPr/>
        </p:nvSpPr>
        <p:spPr>
          <a:xfrm>
            <a:off x="14629" y="1202831"/>
            <a:ext cx="9012702" cy="1651337"/>
          </a:xfrm>
          <a:prstGeom prst="rect">
            <a:avLst/>
          </a:prstGeom>
        </p:spPr>
        <p:txBody>
          <a:bodyPr vert="horz" wrap="square" lIns="0" tIns="96127" rIns="0" bIns="0" rtlCol="0">
            <a:spAutoFit/>
          </a:bodyPr>
          <a:lstStyle/>
          <a:p>
            <a:pPr marL="70340" defTabSz="1688165">
              <a:spcBef>
                <a:spcPts val="755"/>
              </a:spcBef>
            </a:pPr>
            <a:r>
              <a:rPr sz="2400" b="1" spc="-148" dirty="0">
                <a:solidFill>
                  <a:prstClr val="black"/>
                </a:solidFill>
                <a:latin typeface="Trebuchet MS"/>
                <a:cs typeface="Trebuchet MS"/>
              </a:rPr>
              <a:t>Örnek</a:t>
            </a:r>
            <a:endParaRPr sz="2400" dirty="0">
              <a:solidFill>
                <a:prstClr val="black"/>
              </a:solidFill>
              <a:latin typeface="Trebuchet MS"/>
              <a:cs typeface="Trebuchet MS"/>
            </a:endParaRPr>
          </a:p>
          <a:p>
            <a:pPr marL="388044" marR="56272" indent="-318876" algn="just" defTabSz="1688165">
              <a:spcBef>
                <a:spcPts val="582"/>
              </a:spcBef>
              <a:buClr>
                <a:srgbClr val="3333CC"/>
              </a:buClr>
              <a:buSzPct val="42307"/>
              <a:buFont typeface="Wingdings"/>
              <a:buChar char=""/>
              <a:tabLst>
                <a:tab pos="389216" algn="l"/>
              </a:tabLst>
            </a:pPr>
            <a:r>
              <a:rPr lang="en-US" sz="2400" spc="-83" dirty="0">
                <a:solidFill>
                  <a:prstClr val="black"/>
                </a:solidFill>
                <a:latin typeface="Arial"/>
                <a:cs typeface="Arial"/>
              </a:rPr>
              <a:t>The channel in a transmission medium is between 10 MHz and 20 </a:t>
            </a:r>
            <a:r>
              <a:rPr lang="en-US" sz="2400" spc="-83" dirty="0" err="1">
                <a:solidFill>
                  <a:prstClr val="black"/>
                </a:solidFill>
                <a:latin typeface="Arial"/>
                <a:cs typeface="Arial"/>
              </a:rPr>
              <a:t>MHz.</a:t>
            </a:r>
            <a:r>
              <a:rPr lang="en-US" sz="2400" spc="-83" dirty="0">
                <a:solidFill>
                  <a:prstClr val="black"/>
                </a:solidFill>
                <a:latin typeface="Arial"/>
                <a:cs typeface="Arial"/>
              </a:rPr>
              <a:t> </a:t>
            </a:r>
            <a:r>
              <a:rPr lang="en-US" sz="2400" spc="-83" dirty="0" err="1">
                <a:solidFill>
                  <a:prstClr val="black"/>
                </a:solidFill>
                <a:latin typeface="Arial"/>
                <a:cs typeface="Arial"/>
              </a:rPr>
              <a:t>SNRdb</a:t>
            </a:r>
            <a:r>
              <a:rPr lang="en-US" sz="2400" spc="-83" dirty="0">
                <a:solidFill>
                  <a:prstClr val="black"/>
                </a:solidFill>
                <a:latin typeface="Arial"/>
                <a:cs typeface="Arial"/>
              </a:rPr>
              <a:t> is given as 20 </a:t>
            </a:r>
            <a:r>
              <a:rPr lang="en-US" sz="2400" spc="-83" dirty="0" err="1">
                <a:solidFill>
                  <a:prstClr val="black"/>
                </a:solidFill>
                <a:latin typeface="Arial"/>
                <a:cs typeface="Arial"/>
              </a:rPr>
              <a:t>dB.</a:t>
            </a:r>
            <a:r>
              <a:rPr lang="en-US" sz="2400" spc="-83" dirty="0">
                <a:solidFill>
                  <a:prstClr val="black"/>
                </a:solidFill>
                <a:latin typeface="Arial"/>
                <a:cs typeface="Arial"/>
              </a:rPr>
              <a:t> What is the maximum channel capacity and number of signal levels to use?</a:t>
            </a:r>
            <a:endParaRPr sz="2400" dirty="0">
              <a:solidFill>
                <a:prstClr val="black"/>
              </a:solidFill>
              <a:latin typeface="Arial"/>
              <a:cs typeface="Arial"/>
            </a:endParaRPr>
          </a:p>
        </p:txBody>
      </p:sp>
      <p:sp>
        <p:nvSpPr>
          <p:cNvPr id="11" name="object 11"/>
          <p:cNvSpPr txBox="1"/>
          <p:nvPr/>
        </p:nvSpPr>
        <p:spPr>
          <a:xfrm>
            <a:off x="61520" y="4203426"/>
            <a:ext cx="4657021" cy="125834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157" dirty="0">
                <a:solidFill>
                  <a:prstClr val="black"/>
                </a:solidFill>
                <a:latin typeface="Arial"/>
                <a:cs typeface="Arial"/>
              </a:rPr>
              <a:t>Shannon channel capacity</a:t>
            </a:r>
            <a:r>
              <a:rPr sz="2400" spc="-102" dirty="0">
                <a:solidFill>
                  <a:prstClr val="black"/>
                </a:solidFill>
                <a:latin typeface="Arial"/>
                <a:cs typeface="Arial"/>
              </a:rPr>
              <a:t>:</a:t>
            </a:r>
            <a:endParaRPr sz="2400" dirty="0">
              <a:solidFill>
                <a:prstClr val="black"/>
              </a:solidFill>
              <a:latin typeface="Arial"/>
              <a:cs typeface="Arial"/>
            </a:endParaRPr>
          </a:p>
          <a:p>
            <a:pPr defTabSz="1688165">
              <a:spcBef>
                <a:spcPts val="46"/>
              </a:spcBef>
              <a:buClr>
                <a:srgbClr val="3333CC"/>
              </a:buClr>
              <a:buFont typeface="Wingdings"/>
              <a:buChar char=""/>
            </a:pPr>
            <a:endParaRPr sz="3231" dirty="0">
              <a:solidFill>
                <a:prstClr val="black"/>
              </a:solidFill>
              <a:latin typeface="Arial"/>
              <a:cs typeface="Arial"/>
            </a:endParaRPr>
          </a:p>
          <a:p>
            <a:pPr marL="341150" indent="-318876" defTabSz="1688165">
              <a:buClr>
                <a:srgbClr val="3333CC"/>
              </a:buClr>
              <a:buSzPct val="42307"/>
              <a:buFont typeface="Wingdings"/>
              <a:buChar char=""/>
              <a:tabLst>
                <a:tab pos="342322" algn="l"/>
              </a:tabLst>
            </a:pPr>
            <a:r>
              <a:rPr lang="en-US" sz="2400" spc="-120" dirty="0">
                <a:solidFill>
                  <a:prstClr val="black"/>
                </a:solidFill>
                <a:latin typeface="Arial"/>
                <a:cs typeface="Arial"/>
              </a:rPr>
              <a:t>Number of levels in the signal</a:t>
            </a:r>
            <a:r>
              <a:rPr sz="2400" spc="-166" dirty="0">
                <a:solidFill>
                  <a:prstClr val="black"/>
                </a:solidFill>
                <a:latin typeface="Arial"/>
                <a:cs typeface="Arial"/>
              </a:rPr>
              <a:t>:</a:t>
            </a:r>
            <a:endParaRPr sz="2400" dirty="0">
              <a:solidFill>
                <a:prstClr val="black"/>
              </a:solidFill>
              <a:latin typeface="Arial"/>
              <a:cs typeface="Arial"/>
            </a:endParaRPr>
          </a:p>
        </p:txBody>
      </p:sp>
      <p:sp>
        <p:nvSpPr>
          <p:cNvPr id="12" name="object 12"/>
          <p:cNvSpPr txBox="1">
            <a:spLocks noGrp="1"/>
          </p:cNvSpPr>
          <p:nvPr>
            <p:ph type="title"/>
          </p:nvPr>
        </p:nvSpPr>
        <p:spPr>
          <a:xfrm>
            <a:off x="905489" y="633047"/>
            <a:ext cx="3380934" cy="422660"/>
          </a:xfrm>
          <a:prstGeom prst="rect">
            <a:avLst/>
          </a:prstGeom>
        </p:spPr>
        <p:txBody>
          <a:bodyPr vert="horz" wrap="square" lIns="0" tIns="24618" rIns="0" bIns="0" rtlCol="0">
            <a:spAutoFit/>
          </a:bodyPr>
          <a:lstStyle/>
          <a:p>
            <a:pPr marL="23447">
              <a:spcBef>
                <a:spcPts val="194"/>
              </a:spcBef>
            </a:pPr>
            <a:r>
              <a:rPr sz="2585" spc="-175" dirty="0"/>
              <a:t>Shannon </a:t>
            </a:r>
            <a:r>
              <a:rPr sz="2585" spc="-129" dirty="0"/>
              <a:t>kanal</a:t>
            </a:r>
            <a:r>
              <a:rPr sz="2585" spc="-222" dirty="0"/>
              <a:t> </a:t>
            </a:r>
            <a:r>
              <a:rPr sz="2585" spc="-120" dirty="0"/>
              <a:t>kapasitesi</a:t>
            </a:r>
            <a:endParaRPr sz="2585"/>
          </a:p>
        </p:txBody>
      </p:sp>
      <p:grpSp>
        <p:nvGrpSpPr>
          <p:cNvPr id="13" name="object 13"/>
          <p:cNvGrpSpPr/>
          <p:nvPr/>
        </p:nvGrpSpPr>
        <p:grpSpPr>
          <a:xfrm>
            <a:off x="561" y="265552"/>
            <a:ext cx="9142828" cy="6328115"/>
            <a:chOff x="304" y="965"/>
            <a:chExt cx="4952365" cy="3427729"/>
          </a:xfrm>
        </p:grpSpPr>
        <p:sp>
          <p:nvSpPr>
            <p:cNvPr id="14" name="object 14"/>
            <p:cNvSpPr/>
            <p:nvPr/>
          </p:nvSpPr>
          <p:spPr>
            <a:xfrm>
              <a:off x="1520062" y="1530834"/>
              <a:ext cx="1754123" cy="74776"/>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1520062" y="1743429"/>
              <a:ext cx="1443358" cy="124994"/>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6" name="object 16"/>
            <p:cNvSpPr/>
            <p:nvPr/>
          </p:nvSpPr>
          <p:spPr>
            <a:xfrm>
              <a:off x="1520062" y="1982035"/>
              <a:ext cx="574675" cy="73526"/>
            </a:xfrm>
            <a:prstGeom prst="rect">
              <a:avLst/>
            </a:prstGeom>
            <a:blipFill>
              <a:blip r:embed="rId8"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7" name="object 17"/>
            <p:cNvSpPr/>
            <p:nvPr/>
          </p:nvSpPr>
          <p:spPr>
            <a:xfrm>
              <a:off x="292861" y="2427689"/>
              <a:ext cx="1946274" cy="139198"/>
            </a:xfrm>
            <a:prstGeom prst="rect">
              <a:avLst/>
            </a:prstGeom>
            <a:blipFill>
              <a:blip r:embed="rId9"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8" name="object 18"/>
            <p:cNvSpPr/>
            <p:nvPr/>
          </p:nvSpPr>
          <p:spPr>
            <a:xfrm>
              <a:off x="1520062" y="2867898"/>
              <a:ext cx="697699" cy="128540"/>
            </a:xfrm>
            <a:prstGeom prst="rect">
              <a:avLst/>
            </a:prstGeom>
            <a:blipFill>
              <a:blip r:embed="rId10"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9" name="object 19"/>
            <p:cNvSpPr/>
            <p:nvPr/>
          </p:nvSpPr>
          <p:spPr>
            <a:xfrm>
              <a:off x="1520062" y="3249909"/>
              <a:ext cx="412750" cy="78118"/>
            </a:xfrm>
            <a:prstGeom prst="rect">
              <a:avLst/>
            </a:prstGeom>
            <a:blipFill>
              <a:blip r:embed="rId11"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20" name="object 20"/>
            <p:cNvSpPr/>
            <p:nvPr/>
          </p:nvSpPr>
          <p:spPr>
            <a:xfrm>
              <a:off x="1520062" y="3055529"/>
              <a:ext cx="1792829" cy="151982"/>
            </a:xfrm>
            <a:prstGeom prst="rect">
              <a:avLst/>
            </a:prstGeom>
            <a:blipFill>
              <a:blip r:embed="rId1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21" name="object 21"/>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pic>
        <p:nvPicPr>
          <p:cNvPr id="23" name="Resim 22">
            <a:extLst>
              <a:ext uri="{FF2B5EF4-FFF2-40B4-BE49-F238E27FC236}">
                <a16:creationId xmlns:a16="http://schemas.microsoft.com/office/drawing/2014/main" id="{A585BC92-7046-49B6-81E9-223EA1A397F8}"/>
              </a:ext>
            </a:extLst>
          </p:cNvPr>
          <p:cNvPicPr>
            <a:picLocks noChangeAspect="1"/>
          </p:cNvPicPr>
          <p:nvPr/>
        </p:nvPicPr>
        <p:blipFill>
          <a:blip r:embed="rId13"/>
          <a:stretch>
            <a:fillRect/>
          </a:stretch>
        </p:blipFill>
        <p:spPr>
          <a:xfrm>
            <a:off x="4425457" y="3831149"/>
            <a:ext cx="4657021" cy="17905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36</a:t>
            </a:r>
            <a:endParaRPr sz="923">
              <a:solidFill>
                <a:prstClr val="black"/>
              </a:solidFill>
              <a:latin typeface="Arial"/>
              <a:cs typeface="Arial"/>
            </a:endParaRPr>
          </a:p>
        </p:txBody>
      </p:sp>
      <p:sp>
        <p:nvSpPr>
          <p:cNvPr id="10" name="object 10"/>
          <p:cNvSpPr txBox="1"/>
          <p:nvPr/>
        </p:nvSpPr>
        <p:spPr>
          <a:xfrm>
            <a:off x="61521" y="1202830"/>
            <a:ext cx="8736037" cy="5575489"/>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The transmission medium is the physical path between the sender and the receiver. Transmission media are generally divided into two groups: guided and unguided.</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Guided media include twisted pair cables, coaxial cables and fiber optic cables. In these environments, the path that the signal will follow depends on the path followed by the transmission medium and is determined.</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Unguided transmission media are atmosphere and space. This transmission. In environments where the signal originating from its source disperses and spreads in the environment, only a part of it reaches the receiver.</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Depending on the frequency of the signal and atmospheric conditions, the components of the signal can reach the receiver in different times and following different paths.</a:t>
            </a:r>
          </a:p>
        </p:txBody>
      </p:sp>
      <p:sp>
        <p:nvSpPr>
          <p:cNvPr id="11" name="object 11"/>
          <p:cNvSpPr txBox="1">
            <a:spLocks noGrp="1"/>
          </p:cNvSpPr>
          <p:nvPr>
            <p:ph type="title"/>
          </p:nvPr>
        </p:nvSpPr>
        <p:spPr>
          <a:xfrm>
            <a:off x="905490" y="633047"/>
            <a:ext cx="3076963" cy="422660"/>
          </a:xfrm>
          <a:prstGeom prst="rect">
            <a:avLst/>
          </a:prstGeom>
        </p:spPr>
        <p:txBody>
          <a:bodyPr vert="horz" wrap="square" lIns="0" tIns="24618" rIns="0" bIns="0" rtlCol="0">
            <a:spAutoFit/>
          </a:bodyPr>
          <a:lstStyle/>
          <a:p>
            <a:pPr marL="23447">
              <a:spcBef>
                <a:spcPts val="194"/>
              </a:spcBef>
            </a:pPr>
            <a:r>
              <a:rPr lang="en-US" sz="2585" spc="-28" dirty="0"/>
              <a:t>Transmission media</a:t>
            </a:r>
            <a:endParaRPr sz="258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37</a:t>
            </a:r>
            <a:endParaRPr sz="923">
              <a:solidFill>
                <a:prstClr val="black"/>
              </a:solidFill>
              <a:latin typeface="Arial"/>
              <a:cs typeface="Arial"/>
            </a:endParaRPr>
          </a:p>
        </p:txBody>
      </p:sp>
      <p:sp>
        <p:nvSpPr>
          <p:cNvPr id="10" name="object 10"/>
          <p:cNvSpPr txBox="1"/>
          <p:nvPr/>
        </p:nvSpPr>
        <p:spPr>
          <a:xfrm>
            <a:off x="61520" y="1201430"/>
            <a:ext cx="9371237" cy="2046317"/>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The transmission medium is the physical path between the sender and the receiver.</a:t>
            </a:r>
          </a:p>
          <a:p>
            <a:pPr marL="341150" indent="-318876" defTabSz="1688165">
              <a:spcBef>
                <a:spcPts val="755"/>
              </a:spcBef>
              <a:buClr>
                <a:srgbClr val="3333CC"/>
              </a:buClr>
              <a:buSzPct val="42307"/>
              <a:buFont typeface="Wingdings"/>
              <a:buChar char=""/>
              <a:tabLst>
                <a:tab pos="342322" algn="l"/>
              </a:tabLst>
            </a:pPr>
            <a:r>
              <a:rPr lang="en-US" sz="2400" b="1" spc="-120" dirty="0">
                <a:solidFill>
                  <a:prstClr val="black"/>
                </a:solidFill>
                <a:latin typeface="Trebuchet MS"/>
                <a:cs typeface="Trebuchet MS"/>
              </a:rPr>
              <a:t>In wireless environments, low-frequency signals generally propagate omnidirectionally, while high-frequency signals propagate directionally.</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2123049" cy="421476"/>
          </a:xfrm>
          <a:prstGeom prst="rect">
            <a:avLst/>
          </a:prstGeom>
        </p:spPr>
        <p:txBody>
          <a:bodyPr vert="horz" wrap="square" lIns="0" tIns="23446" rIns="0" bIns="0" rtlCol="0">
            <a:spAutoFit/>
          </a:bodyPr>
          <a:lstStyle/>
          <a:p>
            <a:pPr marL="23447">
              <a:spcBef>
                <a:spcPts val="185"/>
              </a:spcBef>
            </a:pPr>
            <a:r>
              <a:rPr sz="2585" spc="-28" dirty="0"/>
              <a:t>İletim</a:t>
            </a:r>
            <a:r>
              <a:rPr sz="2585" spc="-286" dirty="0"/>
              <a:t> </a:t>
            </a:r>
            <a:r>
              <a:rPr sz="2585" spc="-55" dirty="0"/>
              <a:t>ortamları</a:t>
            </a:r>
            <a:endParaRPr sz="2585"/>
          </a:p>
        </p:txBody>
      </p:sp>
      <p:grpSp>
        <p:nvGrpSpPr>
          <p:cNvPr id="12" name="object 12"/>
          <p:cNvGrpSpPr/>
          <p:nvPr/>
        </p:nvGrpSpPr>
        <p:grpSpPr>
          <a:xfrm>
            <a:off x="-106068" y="781062"/>
            <a:ext cx="9188548" cy="6076938"/>
            <a:chOff x="-11887" y="0"/>
            <a:chExt cx="4977130" cy="3452495"/>
          </a:xfrm>
        </p:grpSpPr>
        <p:sp>
          <p:nvSpPr>
            <p:cNvPr id="13" name="object 13"/>
            <p:cNvSpPr/>
            <p:nvPr/>
          </p:nvSpPr>
          <p:spPr>
            <a:xfrm>
              <a:off x="83908" y="1388842"/>
              <a:ext cx="3383095" cy="2035464"/>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573851" y="1565544"/>
              <a:ext cx="1319363" cy="1669916"/>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552316" y="1524889"/>
              <a:ext cx="1369060" cy="1744980"/>
            </a:xfrm>
            <a:custGeom>
              <a:avLst/>
              <a:gdLst/>
              <a:ahLst/>
              <a:cxnLst/>
              <a:rect l="l" t="t" r="r" b="b"/>
              <a:pathLst>
                <a:path w="1369060" h="1744979">
                  <a:moveTo>
                    <a:pt x="0" y="1744853"/>
                  </a:moveTo>
                  <a:lnTo>
                    <a:pt x="1368678" y="1744853"/>
                  </a:lnTo>
                  <a:lnTo>
                    <a:pt x="1368678" y="0"/>
                  </a:lnTo>
                  <a:lnTo>
                    <a:pt x="0" y="0"/>
                  </a:lnTo>
                  <a:lnTo>
                    <a:pt x="0" y="1744853"/>
                  </a:lnTo>
                  <a:close/>
                </a:path>
              </a:pathLst>
            </a:custGeom>
            <a:ln w="4762">
              <a:solidFill>
                <a:srgbClr val="007153"/>
              </a:solidFill>
            </a:ln>
          </p:spPr>
          <p:txBody>
            <a:bodyPr wrap="square" lIns="0" tIns="0" rIns="0" bIns="0" rtlCol="0"/>
            <a:lstStyle/>
            <a:p>
              <a:pPr defTabSz="1688165"/>
              <a:endParaRPr sz="3323">
                <a:solidFill>
                  <a:prstClr val="black"/>
                </a:solidFill>
                <a:latin typeface="Calibri"/>
              </a:endParaRPr>
            </a:p>
          </p:txBody>
        </p:sp>
        <p:sp>
          <p:nvSpPr>
            <p:cNvPr id="16" name="object 16"/>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4857" y="140993"/>
            <a:ext cx="3036570" cy="697230"/>
          </a:xfrm>
          <a:prstGeom prst="rect">
            <a:avLst/>
          </a:prstGeom>
        </p:spPr>
        <p:txBody>
          <a:bodyPr vert="horz" wrap="square" lIns="0" tIns="13335" rIns="0" bIns="0" rtlCol="0">
            <a:spAutoFit/>
          </a:bodyPr>
          <a:lstStyle/>
          <a:p>
            <a:pPr marL="12700">
              <a:lnSpc>
                <a:spcPct val="100000"/>
              </a:lnSpc>
              <a:spcBef>
                <a:spcPts val="105"/>
              </a:spcBef>
            </a:pPr>
            <a:r>
              <a:rPr sz="4400" dirty="0"/>
              <a:t>Analog</a:t>
            </a:r>
            <a:r>
              <a:rPr sz="4400" spc="-70" dirty="0"/>
              <a:t> </a:t>
            </a:r>
            <a:r>
              <a:rPr sz="4400" spc="-25" dirty="0"/>
              <a:t>Sinyal</a:t>
            </a:r>
            <a:endParaRPr sz="4400" dirty="0"/>
          </a:p>
        </p:txBody>
      </p:sp>
      <p:sp>
        <p:nvSpPr>
          <p:cNvPr id="3" name="object 3"/>
          <p:cNvSpPr txBox="1"/>
          <p:nvPr/>
        </p:nvSpPr>
        <p:spPr>
          <a:xfrm>
            <a:off x="540131" y="780125"/>
            <a:ext cx="4531995" cy="5321329"/>
          </a:xfrm>
          <a:prstGeom prst="rect">
            <a:avLst/>
          </a:prstGeom>
        </p:spPr>
        <p:txBody>
          <a:bodyPr vert="horz" wrap="square" lIns="0" tIns="12065" rIns="0" bIns="0" rtlCol="0">
            <a:spAutoFit/>
          </a:bodyPr>
          <a:lstStyle/>
          <a:p>
            <a:pPr marL="355600" marR="0" lvl="0" indent="-343535" algn="l" defTabSz="914400" rtl="0" eaLnBrk="1" fontAlgn="auto" latinLnBrk="0" hangingPunct="1">
              <a:lnSpc>
                <a:spcPts val="2375"/>
              </a:lnSpc>
              <a:spcBef>
                <a:spcPts val="95"/>
              </a:spcBef>
              <a:spcAft>
                <a:spcPts val="0"/>
              </a:spcAft>
              <a:buClrTx/>
              <a:buSzTx/>
              <a:buFont typeface="Arial MT"/>
              <a:buChar char="•"/>
              <a:tabLst>
                <a:tab pos="355600" algn="l"/>
                <a:tab pos="356235" algn="l"/>
              </a:tabLst>
              <a:defRPr/>
            </a:pPr>
            <a:r>
              <a:rPr kumimoji="0" lang="en-US" sz="2200" b="0" i="0" u="none" strike="noStrike" kern="1200" cap="none" spc="-5" normalizeH="0" baseline="0" noProof="0" dirty="0">
                <a:ln>
                  <a:noFill/>
                </a:ln>
                <a:solidFill>
                  <a:prstClr val="black"/>
                </a:solidFill>
                <a:effectLst/>
                <a:uLnTx/>
                <a:uFillTx/>
                <a:latin typeface="Calibri"/>
                <a:ea typeface="+mn-ea"/>
                <a:cs typeface="Calibri"/>
              </a:rPr>
              <a:t>Basic components of an analog signal amplitude, phase angle and frequency.</a:t>
            </a:r>
          </a:p>
          <a:p>
            <a:pPr marL="355600" marR="0" lvl="0" indent="-343535" algn="l" defTabSz="914400" rtl="0" eaLnBrk="1" fontAlgn="auto" latinLnBrk="0" hangingPunct="1">
              <a:lnSpc>
                <a:spcPts val="2375"/>
              </a:lnSpc>
              <a:spcBef>
                <a:spcPts val="95"/>
              </a:spcBef>
              <a:spcAft>
                <a:spcPts val="0"/>
              </a:spcAft>
              <a:buClrTx/>
              <a:buSzTx/>
              <a:buFont typeface="Arial MT"/>
              <a:buChar char="•"/>
              <a:tabLst>
                <a:tab pos="355600" algn="l"/>
                <a:tab pos="356235" algn="l"/>
              </a:tabLst>
              <a:defRPr/>
            </a:pPr>
            <a:r>
              <a:rPr kumimoji="0" lang="en-US" sz="2200" b="0" i="0" u="none" strike="noStrike" kern="1200" cap="none" spc="-5" normalizeH="0" baseline="0" noProof="0" dirty="0">
                <a:ln>
                  <a:noFill/>
                </a:ln>
                <a:solidFill>
                  <a:prstClr val="black"/>
                </a:solidFill>
                <a:effectLst/>
                <a:uLnTx/>
                <a:uFillTx/>
                <a:latin typeface="Calibri"/>
                <a:ea typeface="+mn-ea"/>
                <a:cs typeface="Calibri"/>
              </a:rPr>
              <a:t>The wavelength of the analog signal is called amplitude.</a:t>
            </a:r>
          </a:p>
          <a:p>
            <a:pPr marL="355600" marR="0" lvl="0" indent="-343535" algn="l" defTabSz="914400" rtl="0" eaLnBrk="1" fontAlgn="auto" latinLnBrk="0" hangingPunct="1">
              <a:lnSpc>
                <a:spcPts val="2375"/>
              </a:lnSpc>
              <a:spcBef>
                <a:spcPts val="95"/>
              </a:spcBef>
              <a:spcAft>
                <a:spcPts val="0"/>
              </a:spcAft>
              <a:buClrTx/>
              <a:buSzTx/>
              <a:buFont typeface="Arial MT"/>
              <a:buChar char="•"/>
              <a:tabLst>
                <a:tab pos="355600" algn="l"/>
                <a:tab pos="356235" algn="l"/>
              </a:tabLst>
              <a:defRPr/>
            </a:pPr>
            <a:r>
              <a:rPr kumimoji="0" lang="en-US" sz="2200" b="0" i="0" u="none" strike="noStrike" kern="1200" cap="none" spc="-5" normalizeH="0" baseline="0" noProof="0" dirty="0">
                <a:ln>
                  <a:noFill/>
                </a:ln>
                <a:solidFill>
                  <a:prstClr val="black"/>
                </a:solidFill>
                <a:effectLst/>
                <a:uLnTx/>
                <a:uFillTx/>
                <a:latin typeface="Calibri"/>
                <a:ea typeface="+mn-ea"/>
                <a:cs typeface="Calibri"/>
              </a:rPr>
              <a:t>Each repeating wave in this curve is called a cycle.</a:t>
            </a:r>
          </a:p>
          <a:p>
            <a:pPr marL="355600" marR="0" lvl="0" indent="-343535" algn="l" defTabSz="914400" rtl="0" eaLnBrk="1" fontAlgn="auto" latinLnBrk="0" hangingPunct="1">
              <a:lnSpc>
                <a:spcPts val="2375"/>
              </a:lnSpc>
              <a:spcBef>
                <a:spcPts val="95"/>
              </a:spcBef>
              <a:spcAft>
                <a:spcPts val="0"/>
              </a:spcAft>
              <a:buClrTx/>
              <a:buSzTx/>
              <a:buFont typeface="Arial MT"/>
              <a:buChar char="•"/>
              <a:tabLst>
                <a:tab pos="355600" algn="l"/>
                <a:tab pos="356235" algn="l"/>
              </a:tabLst>
              <a:defRPr/>
            </a:pPr>
            <a:r>
              <a:rPr kumimoji="0" lang="en-US" sz="2200" b="0" i="0" u="none" strike="noStrike" kern="1200" cap="none" spc="-5" normalizeH="0" baseline="0" noProof="0" dirty="0">
                <a:ln>
                  <a:noFill/>
                </a:ln>
                <a:solidFill>
                  <a:prstClr val="black"/>
                </a:solidFill>
                <a:effectLst/>
                <a:uLnTx/>
                <a:uFillTx/>
                <a:latin typeface="Calibri"/>
                <a:ea typeface="+mn-ea"/>
                <a:cs typeface="Calibri"/>
              </a:rPr>
              <a:t>The number of rotations per second is called frequency and is referred to as Hertz in communication terminology.</a:t>
            </a:r>
          </a:p>
          <a:p>
            <a:pPr marL="355600" marR="0" lvl="0" indent="-343535" algn="l" defTabSz="914400" rtl="0" eaLnBrk="1" fontAlgn="auto" latinLnBrk="0" hangingPunct="1">
              <a:lnSpc>
                <a:spcPts val="2375"/>
              </a:lnSpc>
              <a:spcBef>
                <a:spcPts val="95"/>
              </a:spcBef>
              <a:spcAft>
                <a:spcPts val="0"/>
              </a:spcAft>
              <a:buClrTx/>
              <a:buSzTx/>
              <a:buFont typeface="Arial MT"/>
              <a:buChar char="•"/>
              <a:tabLst>
                <a:tab pos="355600" algn="l"/>
                <a:tab pos="356235" algn="l"/>
              </a:tabLst>
              <a:defRPr/>
            </a:pPr>
            <a:r>
              <a:rPr kumimoji="0" lang="en-US" sz="2200" b="0" i="0" u="none" strike="noStrike" kern="1200" cap="none" spc="-30" normalizeH="0" baseline="0" noProof="0" dirty="0">
                <a:ln>
                  <a:noFill/>
                </a:ln>
                <a:solidFill>
                  <a:prstClr val="black"/>
                </a:solidFill>
                <a:effectLst/>
                <a:uLnTx/>
                <a:uFillTx/>
                <a:latin typeface="Calibri"/>
                <a:ea typeface="+mn-ea"/>
                <a:cs typeface="Calibri"/>
              </a:rPr>
              <a:t>When data is transported over a line, it is sent using frequencies.</a:t>
            </a:r>
          </a:p>
          <a:p>
            <a:pPr marL="355600" indent="-343535" defTabSz="914400">
              <a:lnSpc>
                <a:spcPts val="2375"/>
              </a:lnSpc>
              <a:spcBef>
                <a:spcPts val="95"/>
              </a:spcBef>
              <a:buFont typeface="Arial MT"/>
              <a:buChar char="•"/>
              <a:tabLst>
                <a:tab pos="355600" algn="l"/>
                <a:tab pos="356235" algn="l"/>
              </a:tabLst>
              <a:defRPr/>
            </a:pPr>
            <a:r>
              <a:rPr kumimoji="0" lang="en-US" sz="2200" b="0" i="0" u="none" strike="noStrike" kern="1200" cap="none" spc="-5" normalizeH="0" baseline="0" noProof="0" dirty="0">
                <a:ln>
                  <a:noFill/>
                </a:ln>
                <a:solidFill>
                  <a:prstClr val="black"/>
                </a:solidFill>
                <a:effectLst/>
                <a:uLnTx/>
                <a:uFillTx/>
                <a:latin typeface="Calibri"/>
                <a:ea typeface="+mn-ea"/>
                <a:cs typeface="Calibri"/>
              </a:rPr>
              <a:t>The wavelength of the analog signal is assumed to be known or fixed.</a:t>
            </a:r>
          </a:p>
          <a:p>
            <a:pPr marL="355600" indent="-343535" defTabSz="914400">
              <a:lnSpc>
                <a:spcPts val="2375"/>
              </a:lnSpc>
              <a:spcBef>
                <a:spcPts val="95"/>
              </a:spcBef>
              <a:buFont typeface="Arial MT"/>
              <a:buChar char="•"/>
              <a:tabLst>
                <a:tab pos="355600" algn="l"/>
                <a:tab pos="356235" algn="l"/>
              </a:tabLst>
              <a:defRPr/>
            </a:pPr>
            <a:r>
              <a:rPr kumimoji="0" lang="en-US" sz="2200" b="0" i="0" u="none" strike="noStrike" kern="1200" cap="none" spc="-15" normalizeH="0" baseline="0" noProof="0" dirty="0">
                <a:ln>
                  <a:noFill/>
                </a:ln>
                <a:solidFill>
                  <a:prstClr val="black"/>
                </a:solidFill>
                <a:effectLst/>
                <a:uLnTx/>
                <a:uFillTx/>
                <a:latin typeface="Calibri"/>
                <a:ea typeface="+mn-ea"/>
                <a:cs typeface="Calibri"/>
              </a:rPr>
              <a:t>Bandwidth refers to frequency ranges.</a:t>
            </a:r>
          </a:p>
        </p:txBody>
      </p:sp>
      <p:pic>
        <p:nvPicPr>
          <p:cNvPr id="4" name="object 4"/>
          <p:cNvPicPr/>
          <p:nvPr/>
        </p:nvPicPr>
        <p:blipFill>
          <a:blip r:embed="rId2" cstate="print"/>
          <a:stretch>
            <a:fillRect/>
          </a:stretch>
        </p:blipFill>
        <p:spPr>
          <a:xfrm>
            <a:off x="8190755" y="5896941"/>
            <a:ext cx="875109" cy="929800"/>
          </a:xfrm>
          <a:prstGeom prst="rect">
            <a:avLst/>
          </a:prstGeom>
        </p:spPr>
      </p:pic>
      <p:pic>
        <p:nvPicPr>
          <p:cNvPr id="5" name="object 5"/>
          <p:cNvPicPr/>
          <p:nvPr/>
        </p:nvPicPr>
        <p:blipFill>
          <a:blip r:embed="rId3" cstate="print"/>
          <a:stretch>
            <a:fillRect/>
          </a:stretch>
        </p:blipFill>
        <p:spPr>
          <a:xfrm>
            <a:off x="5072126" y="1285875"/>
            <a:ext cx="3810000" cy="2171700"/>
          </a:xfrm>
          <a:prstGeom prst="rect">
            <a:avLst/>
          </a:prstGeom>
        </p:spPr>
      </p:pic>
      <p:pic>
        <p:nvPicPr>
          <p:cNvPr id="6" name="object 6"/>
          <p:cNvPicPr/>
          <p:nvPr/>
        </p:nvPicPr>
        <p:blipFill>
          <a:blip r:embed="rId4" cstate="print"/>
          <a:stretch>
            <a:fillRect/>
          </a:stretch>
        </p:blipFill>
        <p:spPr>
          <a:xfrm>
            <a:off x="5072126" y="4143324"/>
            <a:ext cx="4048912" cy="149310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15343E-7158-4F61-B307-EAFCFDD73EB4}"/>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4A48758B-A0DC-45D5-9C27-965B01EF658E}"/>
              </a:ext>
            </a:extLst>
          </p:cNvPr>
          <p:cNvSpPr>
            <a:spLocks noGrp="1"/>
          </p:cNvSpPr>
          <p:nvPr>
            <p:ph type="body" idx="1"/>
          </p:nvPr>
        </p:nvSpPr>
        <p:spPr/>
        <p:txBody>
          <a:bodyPr/>
          <a:lstStyle/>
          <a:p>
            <a:endParaRPr lang="tr-TR"/>
          </a:p>
        </p:txBody>
      </p:sp>
      <p:pic>
        <p:nvPicPr>
          <p:cNvPr id="5" name="Resim 4">
            <a:extLst>
              <a:ext uri="{FF2B5EF4-FFF2-40B4-BE49-F238E27FC236}">
                <a16:creationId xmlns:a16="http://schemas.microsoft.com/office/drawing/2014/main" id="{7204BF6D-4C8C-406D-85B9-1942BD922DB5}"/>
              </a:ext>
            </a:extLst>
          </p:cNvPr>
          <p:cNvPicPr>
            <a:picLocks noChangeAspect="1"/>
          </p:cNvPicPr>
          <p:nvPr/>
        </p:nvPicPr>
        <p:blipFill>
          <a:blip r:embed="rId2"/>
          <a:stretch>
            <a:fillRect/>
          </a:stretch>
        </p:blipFill>
        <p:spPr>
          <a:xfrm>
            <a:off x="295273" y="295275"/>
            <a:ext cx="8553450" cy="6562725"/>
          </a:xfrm>
          <a:prstGeom prst="rect">
            <a:avLst/>
          </a:prstGeom>
        </p:spPr>
      </p:pic>
    </p:spTree>
    <p:extLst>
      <p:ext uri="{BB962C8B-B14F-4D97-AF65-F5344CB8AC3E}">
        <p14:creationId xmlns:p14="http://schemas.microsoft.com/office/powerpoint/2010/main" val="31589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15343E-7158-4F61-B307-EAFCFDD73EB4}"/>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4A48758B-A0DC-45D5-9C27-965B01EF658E}"/>
              </a:ext>
            </a:extLst>
          </p:cNvPr>
          <p:cNvSpPr>
            <a:spLocks noGrp="1"/>
          </p:cNvSpPr>
          <p:nvPr>
            <p:ph type="body" idx="1"/>
          </p:nvPr>
        </p:nvSpPr>
        <p:spPr/>
        <p:txBody>
          <a:bodyPr/>
          <a:lstStyle/>
          <a:p>
            <a:endParaRPr lang="tr-TR"/>
          </a:p>
        </p:txBody>
      </p:sp>
      <p:pic>
        <p:nvPicPr>
          <p:cNvPr id="6" name="Resim 5">
            <a:extLst>
              <a:ext uri="{FF2B5EF4-FFF2-40B4-BE49-F238E27FC236}">
                <a16:creationId xmlns:a16="http://schemas.microsoft.com/office/drawing/2014/main" id="{C26772E8-036F-4FFC-BD7D-0A664E61336F}"/>
              </a:ext>
            </a:extLst>
          </p:cNvPr>
          <p:cNvPicPr>
            <a:picLocks noChangeAspect="1"/>
          </p:cNvPicPr>
          <p:nvPr/>
        </p:nvPicPr>
        <p:blipFill>
          <a:blip r:embed="rId2"/>
          <a:stretch>
            <a:fillRect/>
          </a:stretch>
        </p:blipFill>
        <p:spPr>
          <a:xfrm>
            <a:off x="157160" y="128587"/>
            <a:ext cx="8829675" cy="6600825"/>
          </a:xfrm>
          <a:prstGeom prst="rect">
            <a:avLst/>
          </a:prstGeom>
        </p:spPr>
      </p:pic>
    </p:spTree>
    <p:extLst>
      <p:ext uri="{BB962C8B-B14F-4D97-AF65-F5344CB8AC3E}">
        <p14:creationId xmlns:p14="http://schemas.microsoft.com/office/powerpoint/2010/main" val="809390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15343E-7158-4F61-B307-EAFCFDD73EB4}"/>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4A48758B-A0DC-45D5-9C27-965B01EF658E}"/>
              </a:ext>
            </a:extLst>
          </p:cNvPr>
          <p:cNvSpPr>
            <a:spLocks noGrp="1"/>
          </p:cNvSpPr>
          <p:nvPr>
            <p:ph type="body" idx="1"/>
          </p:nvPr>
        </p:nvSpPr>
        <p:spPr/>
        <p:txBody>
          <a:bodyPr/>
          <a:lstStyle/>
          <a:p>
            <a:endParaRPr lang="tr-TR"/>
          </a:p>
        </p:txBody>
      </p:sp>
      <p:pic>
        <p:nvPicPr>
          <p:cNvPr id="6" name="Resim 5">
            <a:extLst>
              <a:ext uri="{FF2B5EF4-FFF2-40B4-BE49-F238E27FC236}">
                <a16:creationId xmlns:a16="http://schemas.microsoft.com/office/drawing/2014/main" id="{C26772E8-036F-4FFC-BD7D-0A664E61336F}"/>
              </a:ext>
            </a:extLst>
          </p:cNvPr>
          <p:cNvPicPr>
            <a:picLocks noChangeAspect="1"/>
          </p:cNvPicPr>
          <p:nvPr/>
        </p:nvPicPr>
        <p:blipFill>
          <a:blip r:embed="rId2"/>
          <a:stretch>
            <a:fillRect/>
          </a:stretch>
        </p:blipFill>
        <p:spPr>
          <a:xfrm>
            <a:off x="157162" y="128587"/>
            <a:ext cx="8829675" cy="6600825"/>
          </a:xfrm>
          <a:prstGeom prst="rect">
            <a:avLst/>
          </a:prstGeom>
        </p:spPr>
      </p:pic>
      <p:pic>
        <p:nvPicPr>
          <p:cNvPr id="5" name="Resim 4">
            <a:extLst>
              <a:ext uri="{FF2B5EF4-FFF2-40B4-BE49-F238E27FC236}">
                <a16:creationId xmlns:a16="http://schemas.microsoft.com/office/drawing/2014/main" id="{925BA615-D43D-4E7E-8903-E653196FC2BC}"/>
              </a:ext>
            </a:extLst>
          </p:cNvPr>
          <p:cNvPicPr>
            <a:picLocks noChangeAspect="1"/>
          </p:cNvPicPr>
          <p:nvPr/>
        </p:nvPicPr>
        <p:blipFill>
          <a:blip r:embed="rId3"/>
          <a:stretch>
            <a:fillRect/>
          </a:stretch>
        </p:blipFill>
        <p:spPr>
          <a:xfrm>
            <a:off x="166687" y="90487"/>
            <a:ext cx="8810625" cy="6677025"/>
          </a:xfrm>
          <a:prstGeom prst="rect">
            <a:avLst/>
          </a:prstGeom>
        </p:spPr>
      </p:pic>
    </p:spTree>
    <p:extLst>
      <p:ext uri="{BB962C8B-B14F-4D97-AF65-F5344CB8AC3E}">
        <p14:creationId xmlns:p14="http://schemas.microsoft.com/office/powerpoint/2010/main" val="4174412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38</a:t>
            </a:r>
            <a:endParaRPr sz="923">
              <a:solidFill>
                <a:prstClr val="black"/>
              </a:solidFill>
              <a:latin typeface="Arial"/>
              <a:cs typeface="Arial"/>
            </a:endParaRPr>
          </a:p>
        </p:txBody>
      </p:sp>
      <p:sp>
        <p:nvSpPr>
          <p:cNvPr id="10" name="object 10"/>
          <p:cNvSpPr txBox="1"/>
          <p:nvPr/>
        </p:nvSpPr>
        <p:spPr>
          <a:xfrm>
            <a:off x="-79154" y="1276877"/>
            <a:ext cx="9077178" cy="4762251"/>
          </a:xfrm>
          <a:prstGeom prst="rect">
            <a:avLst/>
          </a:prstGeom>
        </p:spPr>
        <p:txBody>
          <a:bodyPr vert="horz" wrap="square" lIns="0" tIns="22274" rIns="0" bIns="0" rtlCol="0">
            <a:spAutoFit/>
          </a:bodyPr>
          <a:lstStyle/>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For sending and receiving in unguided transmission environments it is necessary to use an antenna.</a:t>
            </a:r>
          </a:p>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The sending antenna radiates electromagnetic signals into the transmission medium, and the receiving antenna collects the electromagnetic signals in the medium.</a:t>
            </a:r>
          </a:p>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Three different frequency bands play an important role in wireless communication. These; 1 GHz is the band between 30 MHz and 1 GHz, and the bands between 3x10^</a:t>
            </a:r>
            <a:r>
              <a:rPr lang="en-US" sz="1600" b="1" spc="-185" dirty="0">
                <a:solidFill>
                  <a:prstClr val="black"/>
                </a:solidFill>
                <a:latin typeface="Arial"/>
                <a:cs typeface="Arial"/>
              </a:rPr>
              <a:t>11</a:t>
            </a:r>
            <a:r>
              <a:rPr lang="en-US" sz="2400" b="1" spc="-185" dirty="0">
                <a:solidFill>
                  <a:prstClr val="black"/>
                </a:solidFill>
                <a:latin typeface="Arial"/>
                <a:cs typeface="Arial"/>
              </a:rPr>
              <a:t> Hz and 2x10^</a:t>
            </a:r>
            <a:r>
              <a:rPr lang="en-US" sz="1600" b="1" spc="-185" dirty="0">
                <a:solidFill>
                  <a:prstClr val="black"/>
                </a:solidFill>
                <a:latin typeface="Arial"/>
                <a:cs typeface="Arial"/>
              </a:rPr>
              <a:t>14</a:t>
            </a:r>
            <a:r>
              <a:rPr lang="en-US" sz="2400" b="1" spc="-185" dirty="0">
                <a:solidFill>
                  <a:prstClr val="black"/>
                </a:solidFill>
                <a:latin typeface="Arial"/>
                <a:cs typeface="Arial"/>
              </a:rPr>
              <a:t> Hz.</a:t>
            </a:r>
          </a:p>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Signals at and around 1 GHz, called microwave frequencies, show high focus and propagate in the line of sight (LOS).</a:t>
            </a:r>
          </a:p>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They are especially widely used in point-to-point communications.</a:t>
            </a:r>
          </a:p>
          <a:p>
            <a:pPr marL="481831" indent="-318876" algn="just" defTabSz="1688165">
              <a:spcBef>
                <a:spcPts val="175"/>
              </a:spcBef>
              <a:buClr>
                <a:srgbClr val="3333CC"/>
              </a:buClr>
              <a:buSzPct val="42307"/>
              <a:buFont typeface="Wingdings"/>
              <a:buChar char=""/>
              <a:tabLst>
                <a:tab pos="483003" algn="l"/>
              </a:tabLst>
            </a:pPr>
            <a:r>
              <a:rPr lang="en-US" sz="2400" b="1" spc="-185" dirty="0">
                <a:solidFill>
                  <a:prstClr val="black"/>
                </a:solidFill>
                <a:latin typeface="Arial"/>
                <a:cs typeface="Arial"/>
              </a:rPr>
              <a:t>Microwaves are used in satellite communications.</a:t>
            </a:r>
            <a:endParaRPr sz="2400" dirty="0">
              <a:solidFill>
                <a:prstClr val="black"/>
              </a:solidFill>
              <a:latin typeface="Arial"/>
              <a:cs typeface="Arial"/>
            </a:endParaRPr>
          </a:p>
        </p:txBody>
      </p:sp>
      <p:sp>
        <p:nvSpPr>
          <p:cNvPr id="11" name="object 11"/>
          <p:cNvSpPr txBox="1">
            <a:spLocks noGrp="1"/>
          </p:cNvSpPr>
          <p:nvPr>
            <p:ph type="title"/>
          </p:nvPr>
        </p:nvSpPr>
        <p:spPr>
          <a:xfrm>
            <a:off x="905490" y="633047"/>
            <a:ext cx="2123049" cy="422660"/>
          </a:xfrm>
          <a:prstGeom prst="rect">
            <a:avLst/>
          </a:prstGeom>
        </p:spPr>
        <p:txBody>
          <a:bodyPr vert="horz" wrap="square" lIns="0" tIns="24618" rIns="0" bIns="0" rtlCol="0">
            <a:spAutoFit/>
          </a:bodyPr>
          <a:lstStyle/>
          <a:p>
            <a:pPr marL="23447">
              <a:spcBef>
                <a:spcPts val="194"/>
              </a:spcBef>
            </a:pPr>
            <a:r>
              <a:rPr sz="2585" spc="-28" dirty="0"/>
              <a:t>İletim</a:t>
            </a:r>
            <a:r>
              <a:rPr sz="2585" spc="-286" dirty="0"/>
              <a:t> </a:t>
            </a:r>
            <a:r>
              <a:rPr sz="2585" spc="-55" dirty="0"/>
              <a:t>ortamları</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39</a:t>
            </a:r>
            <a:endParaRPr sz="923">
              <a:solidFill>
                <a:prstClr val="black"/>
              </a:solidFill>
              <a:latin typeface="Arial"/>
              <a:cs typeface="Arial"/>
            </a:endParaRPr>
          </a:p>
        </p:txBody>
      </p:sp>
      <p:sp>
        <p:nvSpPr>
          <p:cNvPr id="10" name="object 10"/>
          <p:cNvSpPr txBox="1"/>
          <p:nvPr/>
        </p:nvSpPr>
        <p:spPr>
          <a:xfrm>
            <a:off x="14629" y="1275706"/>
            <a:ext cx="8935329" cy="2315427"/>
          </a:xfrm>
          <a:prstGeom prst="rect">
            <a:avLst/>
          </a:prstGeom>
        </p:spPr>
        <p:txBody>
          <a:bodyPr vert="horz" wrap="square" lIns="0" tIns="22274" rIns="0" bIns="0" rtlCol="0">
            <a:spAutoFit/>
          </a:bodyPr>
          <a:lstStyle/>
          <a:p>
            <a:pPr marL="388044" marR="56272" indent="-318876" algn="just" defTabSz="1688165">
              <a:spcBef>
                <a:spcPts val="175"/>
              </a:spcBef>
              <a:buClr>
                <a:srgbClr val="3333CC"/>
              </a:buClr>
              <a:buSzPct val="42307"/>
              <a:buFont typeface="Wingdings"/>
              <a:buChar char=""/>
              <a:tabLst>
                <a:tab pos="389216" algn="l"/>
              </a:tabLst>
            </a:pPr>
            <a:r>
              <a:rPr lang="en-US" sz="2400" spc="-185" dirty="0">
                <a:solidFill>
                  <a:prstClr val="black"/>
                </a:solidFill>
                <a:latin typeface="Arial"/>
                <a:cs typeface="Arial"/>
              </a:rPr>
              <a:t>The band between 30 MHz and 1 GHz, called radio waves, has omnidirectional propagation and is used in audio and video broadcasting and special purpose applications.</a:t>
            </a:r>
          </a:p>
          <a:p>
            <a:pPr marL="388044" marR="56272" indent="-318876" algn="just" defTabSz="1688165">
              <a:spcBef>
                <a:spcPts val="175"/>
              </a:spcBef>
              <a:buClr>
                <a:srgbClr val="3333CC"/>
              </a:buClr>
              <a:buSzPct val="42307"/>
              <a:buFont typeface="Wingdings"/>
              <a:buChar char=""/>
              <a:tabLst>
                <a:tab pos="389216" algn="l"/>
              </a:tabLst>
            </a:pPr>
            <a:r>
              <a:rPr lang="en-US" sz="2400" spc="-185" dirty="0">
                <a:solidFill>
                  <a:prstClr val="black"/>
                </a:solidFill>
                <a:latin typeface="Arial"/>
                <a:cs typeface="Arial"/>
              </a:rPr>
              <a:t>Another important band, the frequencies between 3x10^11 Hz and 2x10^14 Hz, is called infrared and is widely used in short-distance point-to-point applications.</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2123049" cy="421476"/>
          </a:xfrm>
          <a:prstGeom prst="rect">
            <a:avLst/>
          </a:prstGeom>
        </p:spPr>
        <p:txBody>
          <a:bodyPr vert="horz" wrap="square" lIns="0" tIns="23446" rIns="0" bIns="0" rtlCol="0">
            <a:spAutoFit/>
          </a:bodyPr>
          <a:lstStyle/>
          <a:p>
            <a:pPr marL="23447">
              <a:spcBef>
                <a:spcPts val="185"/>
              </a:spcBef>
            </a:pPr>
            <a:r>
              <a:rPr sz="2585" spc="-28" dirty="0"/>
              <a:t>İletim</a:t>
            </a:r>
            <a:r>
              <a:rPr sz="2585" spc="-286" dirty="0"/>
              <a:t> </a:t>
            </a:r>
            <a:r>
              <a:rPr sz="2585" spc="-55" dirty="0"/>
              <a:t>ortamları</a:t>
            </a:r>
            <a:endParaRPr sz="2585"/>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41</a:t>
            </a:r>
            <a:endParaRPr sz="923">
              <a:solidFill>
                <a:prstClr val="black"/>
              </a:solidFill>
              <a:latin typeface="Arial"/>
              <a:cs typeface="Arial"/>
            </a:endParaRPr>
          </a:p>
        </p:txBody>
      </p:sp>
      <p:sp>
        <p:nvSpPr>
          <p:cNvPr id="10" name="object 10"/>
          <p:cNvSpPr txBox="1"/>
          <p:nvPr/>
        </p:nvSpPr>
        <p:spPr>
          <a:xfrm>
            <a:off x="61521" y="1201430"/>
            <a:ext cx="8942363" cy="5042009"/>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The most commonly used microwave antenna is the parabolic dish antenna.</a:t>
            </a:r>
          </a:p>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The most commonly used size is 3m in diameter.</a:t>
            </a:r>
          </a:p>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In terrestrial microwave communication, antennas are well focused on each other and perform LOS communication.</a:t>
            </a:r>
          </a:p>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Microwave antennas are usually placed at very high points so that they can overcome obstacles and reach a wider area.</a:t>
            </a:r>
          </a:p>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Since microwave communication is a cost-effective solution over long distances, it is used instead of coaxial or fiber optic.</a:t>
            </a:r>
          </a:p>
          <a:p>
            <a:pPr marL="341150" indent="-318876" defTabSz="1688165">
              <a:spcBef>
                <a:spcPts val="755"/>
              </a:spcBef>
              <a:buClr>
                <a:srgbClr val="3333CC"/>
              </a:buClr>
              <a:buSzPct val="42307"/>
              <a:buFont typeface="Wingdings"/>
              <a:buChar char=""/>
              <a:tabLst>
                <a:tab pos="342322" algn="l"/>
              </a:tabLst>
            </a:pPr>
            <a:r>
              <a:rPr lang="en-US" sz="2400" b="1" spc="-166" dirty="0">
                <a:solidFill>
                  <a:prstClr val="black"/>
                </a:solidFill>
                <a:latin typeface="Trebuchet MS"/>
                <a:cs typeface="Trebuchet MS"/>
              </a:rPr>
              <a:t>Audio and video communication are the primary application areas. The two most important application areas are cellular systems and fixed wireless access applications.</a:t>
            </a:r>
            <a:endParaRPr sz="2400" dirty="0">
              <a:solidFill>
                <a:prstClr val="black"/>
              </a:solidFill>
              <a:latin typeface="Arial"/>
              <a:cs typeface="Arial"/>
            </a:endParaRPr>
          </a:p>
        </p:txBody>
      </p:sp>
      <p:sp>
        <p:nvSpPr>
          <p:cNvPr id="11" name="object 11"/>
          <p:cNvSpPr txBox="1">
            <a:spLocks noGrp="1"/>
          </p:cNvSpPr>
          <p:nvPr>
            <p:ph type="title"/>
          </p:nvPr>
        </p:nvSpPr>
        <p:spPr>
          <a:xfrm>
            <a:off x="905489" y="631874"/>
            <a:ext cx="3810890" cy="819277"/>
          </a:xfrm>
          <a:prstGeom prst="rect">
            <a:avLst/>
          </a:prstGeom>
        </p:spPr>
        <p:txBody>
          <a:bodyPr vert="horz" wrap="square" lIns="0" tIns="23446" rIns="0" bIns="0" rtlCol="0">
            <a:spAutoFit/>
          </a:bodyPr>
          <a:lstStyle/>
          <a:p>
            <a:pPr marL="23447">
              <a:spcBef>
                <a:spcPts val="185"/>
              </a:spcBef>
            </a:pPr>
            <a:r>
              <a:rPr lang="en-US" sz="2585" spc="-185" dirty="0"/>
              <a:t>terrestrial microwave</a:t>
            </a:r>
            <a:br>
              <a:rPr lang="en-US" sz="2585" spc="-185" dirty="0"/>
            </a:br>
            <a:endParaRPr lang="en-US" sz="2585" spc="-185" dirty="0"/>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42</a:t>
            </a:r>
            <a:endParaRPr sz="923">
              <a:solidFill>
                <a:prstClr val="black"/>
              </a:solidFill>
              <a:latin typeface="Arial"/>
              <a:cs typeface="Arial"/>
            </a:endParaRPr>
          </a:p>
        </p:txBody>
      </p:sp>
      <p:sp>
        <p:nvSpPr>
          <p:cNvPr id="10" name="object 10"/>
          <p:cNvSpPr txBox="1"/>
          <p:nvPr/>
        </p:nvSpPr>
        <p:spPr>
          <a:xfrm>
            <a:off x="61521" y="1202831"/>
            <a:ext cx="8506265" cy="1779578"/>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Microwave communications cover most of the spectrum.</a:t>
            </a:r>
          </a:p>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Band between 2 GHz and 40 GHz in microwave communications is used.</a:t>
            </a:r>
          </a:p>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As the frequency increases, bandwidth and data rate increase.</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3834953" cy="820461"/>
          </a:xfrm>
          <a:prstGeom prst="rect">
            <a:avLst/>
          </a:prstGeom>
        </p:spPr>
        <p:txBody>
          <a:bodyPr vert="horz" wrap="square" lIns="0" tIns="24618" rIns="0" bIns="0" rtlCol="0">
            <a:spAutoFit/>
          </a:bodyPr>
          <a:lstStyle/>
          <a:p>
            <a:pPr marL="23447">
              <a:spcBef>
                <a:spcPts val="194"/>
              </a:spcBef>
            </a:pPr>
            <a:r>
              <a:rPr lang="en-US" sz="2585" spc="-185" dirty="0"/>
              <a:t>terrestrial microwave</a:t>
            </a:r>
            <a:br>
              <a:rPr lang="en-US" sz="2585" spc="-185" dirty="0"/>
            </a:br>
            <a:endParaRPr sz="2585" dirty="0"/>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015517" y="1724622"/>
              <a:ext cx="2870157" cy="1043698"/>
            </a:xfrm>
            <a:prstGeom prst="rect">
              <a:avLst/>
            </a:prstGeom>
            <a:blipFill>
              <a:blip r:embed="rId6" cstate="print"/>
              <a:stretch>
                <a:fillRect/>
              </a:stretch>
            </a:blipFill>
          </p:spPr>
          <p:txBody>
            <a:bodyPr wrap="square" lIns="0" tIns="0" rIns="0" bIns="0" rtlCol="0"/>
            <a:lstStyle/>
            <a:p>
              <a:pPr defTabSz="1688165"/>
              <a:endParaRPr sz="3323" dirty="0">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43</a:t>
            </a:r>
            <a:endParaRPr sz="923">
              <a:solidFill>
                <a:prstClr val="black"/>
              </a:solidFill>
              <a:latin typeface="Arial"/>
              <a:cs typeface="Arial"/>
            </a:endParaRPr>
          </a:p>
        </p:txBody>
      </p:sp>
      <p:sp>
        <p:nvSpPr>
          <p:cNvPr id="10" name="object 10"/>
          <p:cNvSpPr txBox="1"/>
          <p:nvPr/>
        </p:nvSpPr>
        <p:spPr>
          <a:xfrm>
            <a:off x="61521" y="1275705"/>
            <a:ext cx="9085997" cy="4648181"/>
          </a:xfrm>
          <a:prstGeom prst="rect">
            <a:avLst/>
          </a:prstGeom>
        </p:spPr>
        <p:txBody>
          <a:bodyPr vert="horz" wrap="square" lIns="0" tIns="22274" rIns="0" bIns="0" rtlCol="0">
            <a:spAutoFit/>
          </a:bodyPr>
          <a:lstStyle/>
          <a:p>
            <a:pPr marL="341150" marR="1106686"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The biggest losses in microwave communication arise from the resistance in the transmission medium.</a:t>
            </a:r>
          </a:p>
          <a:p>
            <a:pPr marL="341150" marR="1106686"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Loss amount in decibels for microwave and radio waves is expressed as follows.</a:t>
            </a:r>
          </a:p>
          <a:p>
            <a:pPr marL="341150" marR="1106686" indent="-318876" defTabSz="1688165">
              <a:spcBef>
                <a:spcPts val="175"/>
              </a:spcBef>
              <a:buClr>
                <a:srgbClr val="3333CC"/>
              </a:buClr>
              <a:buSzPct val="42307"/>
              <a:buFont typeface="Wingdings"/>
              <a:buChar char=""/>
              <a:tabLst>
                <a:tab pos="342322" algn="l"/>
              </a:tabLst>
            </a:pPr>
            <a:endParaRPr lang="en-US" sz="2400" b="1" spc="-138" dirty="0">
              <a:solidFill>
                <a:prstClr val="black"/>
              </a:solidFill>
              <a:latin typeface="Arial"/>
              <a:cs typeface="Arial"/>
            </a:endParaRPr>
          </a:p>
          <a:p>
            <a:pPr marL="341150" marR="1106686" indent="-318876" defTabSz="1688165">
              <a:spcBef>
                <a:spcPts val="175"/>
              </a:spcBef>
              <a:buClr>
                <a:srgbClr val="3333CC"/>
              </a:buClr>
              <a:buSzPct val="42307"/>
              <a:buFont typeface="Wingdings"/>
              <a:buChar char=""/>
              <a:tabLst>
                <a:tab pos="342322" algn="l"/>
              </a:tabLst>
            </a:pPr>
            <a:endParaRPr lang="en-US" sz="2400" b="1" spc="-138" dirty="0">
              <a:solidFill>
                <a:prstClr val="black"/>
              </a:solidFill>
              <a:latin typeface="Arial"/>
              <a:cs typeface="Arial"/>
            </a:endParaRPr>
          </a:p>
          <a:p>
            <a:pPr marL="341150" marR="1106686"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Here, d refers to the distance between two points and its unit is meters.</a:t>
            </a:r>
          </a:p>
          <a:p>
            <a:pPr marL="341150" marR="1106686" indent="-318876" defTabSz="1688165">
              <a:spcBef>
                <a:spcPts val="175"/>
              </a:spcBef>
              <a:buClr>
                <a:srgbClr val="3333CC"/>
              </a:buClr>
              <a:buSzPct val="42307"/>
              <a:buFont typeface="Wingdings"/>
              <a:buChar char=""/>
              <a:tabLst>
                <a:tab pos="342322" algn="l"/>
              </a:tabLst>
            </a:pPr>
            <a:r>
              <a:rPr lang="en-US" sz="2400" i="1" spc="-55" dirty="0">
                <a:solidFill>
                  <a:prstClr val="black"/>
                </a:solidFill>
                <a:latin typeface="Symbol"/>
                <a:cs typeface="Symbol"/>
              </a:rPr>
              <a:t> </a:t>
            </a:r>
            <a:r>
              <a:rPr lang="en-US" sz="2400" b="1" spc="-138" dirty="0">
                <a:solidFill>
                  <a:prstClr val="black"/>
                </a:solidFill>
                <a:latin typeface="Arial"/>
                <a:cs typeface="Arial"/>
              </a:rPr>
              <a:t>refers to the wavelength of the signal used and its unit is meter.</a:t>
            </a:r>
          </a:p>
          <a:p>
            <a:pPr marL="341150" marR="1106686"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As the wavelength of the signal decreases and the distance increases, the loss increases.</a:t>
            </a:r>
            <a:r>
              <a:rPr sz="2492" i="1" spc="-55" dirty="0">
                <a:solidFill>
                  <a:prstClr val="black"/>
                </a:solidFill>
                <a:latin typeface="Times New Roman"/>
                <a:cs typeface="Times New Roman"/>
              </a:rPr>
              <a:t> </a:t>
            </a:r>
            <a:endParaRPr sz="2400" dirty="0">
              <a:solidFill>
                <a:prstClr val="black"/>
              </a:solidFill>
              <a:latin typeface="Arial"/>
              <a:cs typeface="Arial"/>
            </a:endParaRPr>
          </a:p>
        </p:txBody>
      </p:sp>
      <p:sp>
        <p:nvSpPr>
          <p:cNvPr id="11" name="object 11"/>
          <p:cNvSpPr txBox="1">
            <a:spLocks noGrp="1"/>
          </p:cNvSpPr>
          <p:nvPr>
            <p:ph type="title"/>
          </p:nvPr>
        </p:nvSpPr>
        <p:spPr>
          <a:xfrm>
            <a:off x="905489" y="631874"/>
            <a:ext cx="3437911" cy="819277"/>
          </a:xfrm>
          <a:prstGeom prst="rect">
            <a:avLst/>
          </a:prstGeom>
        </p:spPr>
        <p:txBody>
          <a:bodyPr vert="horz" wrap="square" lIns="0" tIns="23446" rIns="0" bIns="0" rtlCol="0">
            <a:spAutoFit/>
          </a:bodyPr>
          <a:lstStyle/>
          <a:p>
            <a:pPr marL="23447">
              <a:spcBef>
                <a:spcPts val="185"/>
              </a:spcBef>
            </a:pPr>
            <a:r>
              <a:rPr lang="en-US" sz="2585" spc="-185" dirty="0"/>
              <a:t>terrestrial microwave</a:t>
            </a:r>
            <a:br>
              <a:rPr lang="en-US" sz="2585" spc="-185" dirty="0"/>
            </a:br>
            <a:endParaRPr sz="2585" dirty="0"/>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754631" y="1477159"/>
              <a:ext cx="1154658" cy="329901"/>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44</a:t>
            </a:r>
            <a:endParaRPr sz="923">
              <a:solidFill>
                <a:prstClr val="black"/>
              </a:solidFill>
              <a:latin typeface="Arial"/>
              <a:cs typeface="Arial"/>
            </a:endParaRPr>
          </a:p>
        </p:txBody>
      </p:sp>
      <p:sp>
        <p:nvSpPr>
          <p:cNvPr id="10" name="object 10"/>
          <p:cNvSpPr txBox="1"/>
          <p:nvPr/>
        </p:nvSpPr>
        <p:spPr>
          <a:xfrm>
            <a:off x="61521" y="1276878"/>
            <a:ext cx="8775895" cy="3869699"/>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Attenuation in the atmosphere: heavy rain, hail, fog, humidity</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It affects different frequencies at different rates with its amount.</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The most common bands used for communication over long distances are between 4 GHz and 6 GHz.</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Due to the congestion in these frequencies, the 11 GHz band has also started to be used.</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12 GHz is already used for cable TV.</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The 22 GHz band has started to be used in short-distance communications between buildings.</a:t>
            </a:r>
          </a:p>
          <a:p>
            <a:pPr marL="341150"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Higher frequencies are not used due to atmospheric resistance.</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2548597" cy="422660"/>
          </a:xfrm>
          <a:prstGeom prst="rect">
            <a:avLst/>
          </a:prstGeom>
        </p:spPr>
        <p:txBody>
          <a:bodyPr vert="horz" wrap="square" lIns="0" tIns="24618" rIns="0" bIns="0" rtlCol="0">
            <a:spAutoFit/>
          </a:bodyPr>
          <a:lstStyle/>
          <a:p>
            <a:pPr marL="23447">
              <a:spcBef>
                <a:spcPts val="194"/>
              </a:spcBef>
            </a:pPr>
            <a:r>
              <a:rPr sz="2585" spc="-185" dirty="0"/>
              <a:t>Karasal</a:t>
            </a:r>
            <a:r>
              <a:rPr sz="2585" spc="-258" dirty="0"/>
              <a:t> </a:t>
            </a:r>
            <a:r>
              <a:rPr sz="2585" spc="-111" dirty="0"/>
              <a:t>mikrodalga</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46</a:t>
            </a:r>
            <a:endParaRPr sz="923">
              <a:solidFill>
                <a:prstClr val="black"/>
              </a:solidFill>
              <a:latin typeface="Arial"/>
              <a:cs typeface="Arial"/>
            </a:endParaRPr>
          </a:p>
        </p:txBody>
      </p:sp>
      <p:sp>
        <p:nvSpPr>
          <p:cNvPr id="10" name="object 10"/>
          <p:cNvSpPr txBox="1"/>
          <p:nvPr/>
        </p:nvSpPr>
        <p:spPr>
          <a:xfrm>
            <a:off x="61522" y="1202831"/>
            <a:ext cx="8748932" cy="5486362"/>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A communications satellite is essentially a microwave communications antenna.</a:t>
            </a:r>
          </a:p>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A satellite can communicate with more than one microwave receiver and transmitter (ground stations or earth stations) on the ground.</a:t>
            </a:r>
          </a:p>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A satellite receives the signal from one frequency band (uplink), amplifies it and sends it to ground stations in another frequency band (downlink).</a:t>
            </a:r>
          </a:p>
          <a:p>
            <a:pPr marL="341150" indent="-318876" defTabSz="1688165">
              <a:spcBef>
                <a:spcPts val="755"/>
              </a:spcBef>
              <a:buClr>
                <a:srgbClr val="3333CC"/>
              </a:buClr>
              <a:buSzPct val="42307"/>
              <a:buFont typeface="Wingdings"/>
              <a:buChar char=""/>
              <a:tabLst>
                <a:tab pos="342322" algn="l"/>
              </a:tabLst>
            </a:pPr>
            <a:r>
              <a:rPr lang="en-US" sz="2400" spc="-83" dirty="0">
                <a:solidFill>
                  <a:prstClr val="black"/>
                </a:solidFill>
                <a:latin typeface="Arial"/>
                <a:cs typeface="Arial"/>
              </a:rPr>
              <a:t>A satellite operates using multiple bands. These are called transponders. Satellites have some characteristic features depending on their orbits. These are,</a:t>
            </a:r>
            <a:r>
              <a:rPr lang="en-US" sz="2215" spc="-9" dirty="0">
                <a:solidFill>
                  <a:prstClr val="black"/>
                </a:solidFill>
                <a:latin typeface="Tahoma"/>
                <a:cs typeface="Tahoma"/>
              </a:rPr>
              <a:t>,</a:t>
            </a:r>
            <a:endParaRPr lang="en-US" sz="2215" dirty="0">
              <a:solidFill>
                <a:prstClr val="black"/>
              </a:solidFill>
              <a:latin typeface="Tahoma"/>
              <a:cs typeface="Tahoma"/>
            </a:endParaRPr>
          </a:p>
          <a:p>
            <a:pPr marL="709264" lvl="1" indent="-266120" defTabSz="1688165">
              <a:spcBef>
                <a:spcPts val="462"/>
              </a:spcBef>
              <a:buClr>
                <a:srgbClr val="FF0000"/>
              </a:buClr>
              <a:buSzPct val="45000"/>
              <a:buFont typeface="Wingdings"/>
              <a:buChar char=""/>
              <a:tabLst>
                <a:tab pos="710436" algn="l"/>
              </a:tabLst>
            </a:pPr>
            <a:r>
              <a:rPr lang="en-US" sz="1846" spc="-18" dirty="0">
                <a:solidFill>
                  <a:prstClr val="black"/>
                </a:solidFill>
                <a:latin typeface="Tahoma"/>
                <a:cs typeface="Tahoma"/>
              </a:rPr>
              <a:t>Transmission time of the signal</a:t>
            </a:r>
          </a:p>
          <a:p>
            <a:pPr marL="709264" lvl="1" indent="-266120" defTabSz="1688165">
              <a:spcBef>
                <a:spcPts val="462"/>
              </a:spcBef>
              <a:buClr>
                <a:srgbClr val="FF0000"/>
              </a:buClr>
              <a:buSzPct val="45000"/>
              <a:buFont typeface="Wingdings"/>
              <a:buChar char=""/>
              <a:tabLst>
                <a:tab pos="710436" algn="l"/>
              </a:tabLst>
            </a:pPr>
            <a:r>
              <a:rPr lang="en-US" sz="1846" spc="-18" dirty="0">
                <a:solidFill>
                  <a:prstClr val="black"/>
                </a:solidFill>
                <a:latin typeface="Tahoma"/>
                <a:cs typeface="Tahoma"/>
              </a:rPr>
              <a:t>Visibility times from any point on earth</a:t>
            </a:r>
          </a:p>
          <a:p>
            <a:pPr marL="709264" lvl="1" indent="-266120" defTabSz="1688165">
              <a:spcBef>
                <a:spcPts val="462"/>
              </a:spcBef>
              <a:buClr>
                <a:srgbClr val="FF0000"/>
              </a:buClr>
              <a:buSzPct val="45000"/>
              <a:buFont typeface="Wingdings"/>
              <a:buChar char=""/>
              <a:tabLst>
                <a:tab pos="710436" algn="l"/>
              </a:tabLst>
            </a:pPr>
            <a:r>
              <a:rPr lang="en-US" sz="1846" spc="-18" dirty="0">
                <a:solidFill>
                  <a:prstClr val="black"/>
                </a:solidFill>
                <a:latin typeface="Tahoma"/>
                <a:cs typeface="Tahoma"/>
              </a:rPr>
              <a:t>The length of the path the signal takes in the atmosphere</a:t>
            </a:r>
            <a:endParaRPr sz="1846" dirty="0">
              <a:solidFill>
                <a:prstClr val="black"/>
              </a:solidFill>
              <a:latin typeface="Tahoma"/>
              <a:cs typeface="Tahoma"/>
            </a:endParaRPr>
          </a:p>
        </p:txBody>
      </p:sp>
      <p:sp>
        <p:nvSpPr>
          <p:cNvPr id="11" name="object 11"/>
          <p:cNvSpPr txBox="1">
            <a:spLocks noGrp="1"/>
          </p:cNvSpPr>
          <p:nvPr>
            <p:ph type="title"/>
          </p:nvPr>
        </p:nvSpPr>
        <p:spPr>
          <a:xfrm>
            <a:off x="905489" y="633047"/>
            <a:ext cx="3308833" cy="422660"/>
          </a:xfrm>
          <a:prstGeom prst="rect">
            <a:avLst/>
          </a:prstGeom>
        </p:spPr>
        <p:txBody>
          <a:bodyPr vert="horz" wrap="square" lIns="0" tIns="24618" rIns="0" bIns="0" rtlCol="0">
            <a:spAutoFit/>
          </a:bodyPr>
          <a:lstStyle/>
          <a:p>
            <a:pPr marL="23447">
              <a:spcBef>
                <a:spcPts val="194"/>
              </a:spcBef>
            </a:pPr>
            <a:r>
              <a:rPr lang="en-US" sz="2585" spc="-138" dirty="0"/>
              <a:t>satellite microwave</a:t>
            </a:r>
            <a:endParaRPr sz="25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A12B3-DA77-4802-AA0F-8AF9147B5E0F}"/>
              </a:ext>
            </a:extLst>
          </p:cNvPr>
          <p:cNvSpPr>
            <a:spLocks noGrp="1"/>
          </p:cNvSpPr>
          <p:nvPr>
            <p:ph type="title"/>
          </p:nvPr>
        </p:nvSpPr>
        <p:spPr/>
        <p:txBody>
          <a:bodyPr/>
          <a:lstStyle/>
          <a:p>
            <a:endParaRPr lang="tr-TR"/>
          </a:p>
        </p:txBody>
      </p:sp>
      <p:pic>
        <p:nvPicPr>
          <p:cNvPr id="6" name="İçerik Yer Tutucusu 5">
            <a:extLst>
              <a:ext uri="{FF2B5EF4-FFF2-40B4-BE49-F238E27FC236}">
                <a16:creationId xmlns:a16="http://schemas.microsoft.com/office/drawing/2014/main" id="{1FEA6714-3272-47A0-BD64-1B76CC954471}"/>
              </a:ext>
            </a:extLst>
          </p:cNvPr>
          <p:cNvPicPr>
            <a:picLocks noGrp="1" noChangeAspect="1"/>
          </p:cNvPicPr>
          <p:nvPr>
            <p:ph idx="1"/>
          </p:nvPr>
        </p:nvPicPr>
        <p:blipFill>
          <a:blip r:embed="rId2"/>
          <a:stretch>
            <a:fillRect/>
          </a:stretch>
        </p:blipFill>
        <p:spPr>
          <a:xfrm>
            <a:off x="0" y="136525"/>
            <a:ext cx="9144000" cy="4757738"/>
          </a:xfrm>
        </p:spPr>
      </p:pic>
      <p:sp>
        <p:nvSpPr>
          <p:cNvPr id="4" name="Slayt Numarası Yer Tutucusu 3">
            <a:extLst>
              <a:ext uri="{FF2B5EF4-FFF2-40B4-BE49-F238E27FC236}">
                <a16:creationId xmlns:a16="http://schemas.microsoft.com/office/drawing/2014/main" id="{887BF32A-8FE6-45A2-80FA-FDFA09669B15}"/>
              </a:ext>
            </a:extLst>
          </p:cNvPr>
          <p:cNvSpPr>
            <a:spLocks noGrp="1"/>
          </p:cNvSpPr>
          <p:nvPr>
            <p:ph type="sldNum" sz="quarter" idx="12"/>
          </p:nvPr>
        </p:nvSpPr>
        <p:spPr/>
        <p:txBody>
          <a:bodyPr/>
          <a:lstStyle/>
          <a:p>
            <a:r>
              <a:rPr lang="en-US"/>
              <a:t>TRANSMISSION FUNDAMENTALS 2-</a:t>
            </a:r>
            <a:fld id="{2087C72B-B898-BA49-91D7-18739C8DDC39}" type="slidenum">
              <a:rPr lang="en-US" smtClean="0"/>
              <a:pPr/>
              <a:t>6</a:t>
            </a:fld>
            <a:endParaRPr lang="en-US" dirty="0"/>
          </a:p>
        </p:txBody>
      </p:sp>
    </p:spTree>
    <p:extLst>
      <p:ext uri="{BB962C8B-B14F-4D97-AF65-F5344CB8AC3E}">
        <p14:creationId xmlns:p14="http://schemas.microsoft.com/office/powerpoint/2010/main" val="729827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47</a:t>
            </a:r>
            <a:endParaRPr sz="923">
              <a:solidFill>
                <a:prstClr val="black"/>
              </a:solidFill>
              <a:latin typeface="Arial"/>
              <a:cs typeface="Arial"/>
            </a:endParaRPr>
          </a:p>
        </p:txBody>
      </p:sp>
      <p:sp>
        <p:nvSpPr>
          <p:cNvPr id="10" name="object 10"/>
          <p:cNvSpPr txBox="1"/>
          <p:nvPr/>
        </p:nvSpPr>
        <p:spPr>
          <a:xfrm>
            <a:off x="61521" y="1275706"/>
            <a:ext cx="9008012" cy="3818402"/>
          </a:xfrm>
          <a:prstGeom prst="rect">
            <a:avLst/>
          </a:prstGeom>
        </p:spPr>
        <p:txBody>
          <a:bodyPr vert="horz" wrap="square" lIns="0" tIns="22274" rIns="0" bIns="0" rtlCol="0">
            <a:spAutoFit/>
          </a:bodyPr>
          <a:lstStyle/>
          <a:p>
            <a:pPr marL="341150" marR="971867" indent="-318876" defTabSz="1688165">
              <a:spcBef>
                <a:spcPts val="175"/>
              </a:spcBef>
              <a:buClr>
                <a:srgbClr val="3333CC"/>
              </a:buClr>
              <a:buSzPct val="42307"/>
              <a:buFont typeface="Wingdings"/>
              <a:buChar char=""/>
              <a:tabLst>
                <a:tab pos="342322" algn="l"/>
              </a:tabLst>
            </a:pPr>
            <a:r>
              <a:rPr lang="en-US" sz="2400" b="1" spc="-185" dirty="0">
                <a:solidFill>
                  <a:prstClr val="black"/>
                </a:solidFill>
                <a:latin typeface="Arial"/>
                <a:cs typeface="Arial"/>
              </a:rPr>
              <a:t>The most suitable frequency bands for satellite communications are between 1 GHz and 10 GHz.</a:t>
            </a:r>
          </a:p>
          <a:p>
            <a:pPr marL="341150" marR="971867" indent="-318876" defTabSz="1688165">
              <a:spcBef>
                <a:spcPts val="175"/>
              </a:spcBef>
              <a:buClr>
                <a:srgbClr val="3333CC"/>
              </a:buClr>
              <a:buSzPct val="42307"/>
              <a:buFont typeface="Wingdings"/>
              <a:buChar char=""/>
              <a:tabLst>
                <a:tab pos="342322" algn="l"/>
              </a:tabLst>
            </a:pPr>
            <a:r>
              <a:rPr lang="en-US" sz="2400" b="1" spc="-185" dirty="0">
                <a:solidFill>
                  <a:prstClr val="black"/>
                </a:solidFill>
                <a:latin typeface="Arial"/>
                <a:cs typeface="Arial"/>
              </a:rPr>
              <a:t>For frequencies below 1 GHz, due to atmospheric conditions The effect of noise is very high.</a:t>
            </a:r>
          </a:p>
          <a:p>
            <a:pPr marL="341150" marR="971867" indent="-318876" defTabSz="1688165">
              <a:spcBef>
                <a:spcPts val="175"/>
              </a:spcBef>
              <a:buClr>
                <a:srgbClr val="3333CC"/>
              </a:buClr>
              <a:buSzPct val="42307"/>
              <a:buFont typeface="Wingdings"/>
              <a:buChar char=""/>
              <a:tabLst>
                <a:tab pos="342322" algn="l"/>
              </a:tabLst>
            </a:pPr>
            <a:r>
              <a:rPr lang="en-US" sz="2400" b="1" spc="-185" dirty="0">
                <a:solidFill>
                  <a:prstClr val="black"/>
                </a:solidFill>
                <a:latin typeface="Arial"/>
                <a:cs typeface="Arial"/>
              </a:rPr>
              <a:t>Above 10 GHz frequency, losses begin to increase significantly due to atmospheric resistance.</a:t>
            </a:r>
          </a:p>
          <a:p>
            <a:pPr marL="341150" marR="971867" indent="-318876" defTabSz="1688165">
              <a:spcBef>
                <a:spcPts val="175"/>
              </a:spcBef>
              <a:buClr>
                <a:srgbClr val="3333CC"/>
              </a:buClr>
              <a:buSzPct val="42307"/>
              <a:buFont typeface="Wingdings"/>
              <a:buChar char=""/>
              <a:tabLst>
                <a:tab pos="342322" algn="l"/>
              </a:tabLst>
            </a:pPr>
            <a:r>
              <a:rPr lang="en-US" sz="2400" b="1" spc="-185" dirty="0">
                <a:solidFill>
                  <a:prstClr val="black"/>
                </a:solidFill>
                <a:latin typeface="Arial"/>
                <a:cs typeface="Arial"/>
              </a:rPr>
              <a:t>A significant part of today's satellites use the band between 5.925 GHz and 6.425 GHz for uplink and 3.7 GHz to 4.2 GHz for downlink.</a:t>
            </a:r>
          </a:p>
          <a:p>
            <a:pPr marL="341150" marR="971867" indent="-318876" defTabSz="1688165">
              <a:spcBef>
                <a:spcPts val="175"/>
              </a:spcBef>
              <a:buClr>
                <a:srgbClr val="3333CC"/>
              </a:buClr>
              <a:buSzPct val="42307"/>
              <a:buFont typeface="Wingdings"/>
              <a:buChar char=""/>
              <a:tabLst>
                <a:tab pos="342322" algn="l"/>
              </a:tabLst>
            </a:pPr>
            <a:r>
              <a:rPr lang="en-US" sz="2400" b="1" spc="-185" dirty="0">
                <a:solidFill>
                  <a:prstClr val="black"/>
                </a:solidFill>
                <a:latin typeface="Arial"/>
                <a:cs typeface="Arial"/>
              </a:rPr>
              <a:t>Communication with these satellites is expressed as 4/6 GHz.</a:t>
            </a:r>
            <a:endParaRPr sz="2400" dirty="0">
              <a:solidFill>
                <a:prstClr val="black"/>
              </a:solidFill>
              <a:latin typeface="Arial"/>
              <a:cs typeface="Arial"/>
            </a:endParaRPr>
          </a:p>
        </p:txBody>
      </p:sp>
      <p:sp>
        <p:nvSpPr>
          <p:cNvPr id="11" name="object 11"/>
          <p:cNvSpPr txBox="1">
            <a:spLocks noGrp="1"/>
          </p:cNvSpPr>
          <p:nvPr>
            <p:ph type="title"/>
          </p:nvPr>
        </p:nvSpPr>
        <p:spPr>
          <a:xfrm>
            <a:off x="905489" y="631874"/>
            <a:ext cx="2303585" cy="421476"/>
          </a:xfrm>
          <a:prstGeom prst="rect">
            <a:avLst/>
          </a:prstGeom>
        </p:spPr>
        <p:txBody>
          <a:bodyPr vert="horz" wrap="square" lIns="0" tIns="23446" rIns="0" bIns="0" rtlCol="0">
            <a:spAutoFit/>
          </a:bodyPr>
          <a:lstStyle/>
          <a:p>
            <a:pPr marL="23447">
              <a:spcBef>
                <a:spcPts val="185"/>
              </a:spcBef>
            </a:pPr>
            <a:r>
              <a:rPr sz="2585" spc="-138" dirty="0"/>
              <a:t>Uydu</a:t>
            </a:r>
            <a:r>
              <a:rPr sz="2585" spc="-203" dirty="0"/>
              <a:t> </a:t>
            </a:r>
            <a:r>
              <a:rPr sz="2585" spc="-111" dirty="0"/>
              <a:t>mikrodalga</a:t>
            </a:r>
            <a:endParaRPr sz="2585"/>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48</a:t>
            </a:r>
            <a:endParaRPr sz="923">
              <a:solidFill>
                <a:prstClr val="black"/>
              </a:solidFill>
              <a:latin typeface="Arial"/>
              <a:cs typeface="Arial"/>
            </a:endParaRPr>
          </a:p>
        </p:txBody>
      </p:sp>
      <p:sp>
        <p:nvSpPr>
          <p:cNvPr id="10" name="object 10"/>
          <p:cNvSpPr txBox="1"/>
          <p:nvPr/>
        </p:nvSpPr>
        <p:spPr>
          <a:xfrm>
            <a:off x="61522" y="1276879"/>
            <a:ext cx="8882575" cy="3423423"/>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dirty="0">
                <a:solidFill>
                  <a:prstClr val="black"/>
                </a:solidFill>
                <a:latin typeface="Arial"/>
                <a:cs typeface="Arial"/>
              </a:rPr>
              <a:t>Since the channels on the 4/6 GHz band are no longer sufficient, the 12/14 GHz band has started to be used.</a:t>
            </a:r>
          </a:p>
          <a:p>
            <a:pPr marL="341150" indent="-318876" defTabSz="1688165">
              <a:spcBef>
                <a:spcPts val="175"/>
              </a:spcBef>
              <a:buClr>
                <a:srgbClr val="3333CC"/>
              </a:buClr>
              <a:buSzPct val="42307"/>
              <a:buFont typeface="Wingdings"/>
              <a:buChar char=""/>
              <a:tabLst>
                <a:tab pos="342322" algn="l"/>
              </a:tabLst>
            </a:pPr>
            <a:r>
              <a:rPr lang="en-US" sz="2400" dirty="0">
                <a:solidFill>
                  <a:prstClr val="black"/>
                </a:solidFill>
                <a:latin typeface="Arial"/>
                <a:cs typeface="Arial"/>
              </a:rPr>
              <a:t>Here, the band between 14 GHz and 14.5 GHz is used for uplink and the band between 11.7 GHz and 12.2 GHz is used for downlink.</a:t>
            </a:r>
          </a:p>
          <a:p>
            <a:pPr marL="341150" indent="-318876" defTabSz="1688165">
              <a:spcBef>
                <a:spcPts val="175"/>
              </a:spcBef>
              <a:buClr>
                <a:srgbClr val="3333CC"/>
              </a:buClr>
              <a:buSzPct val="42307"/>
              <a:buFont typeface="Wingdings"/>
              <a:buChar char=""/>
              <a:tabLst>
                <a:tab pos="342322" algn="l"/>
              </a:tabLst>
            </a:pPr>
            <a:r>
              <a:rPr lang="en-US" sz="2400" dirty="0">
                <a:solidFill>
                  <a:prstClr val="black"/>
                </a:solidFill>
                <a:latin typeface="Arial"/>
                <a:cs typeface="Arial"/>
              </a:rPr>
              <a:t>It is planned to use the 20/30 GHz band in case this band is insufficient in the coming years.</a:t>
            </a:r>
          </a:p>
          <a:p>
            <a:pPr marL="341150" indent="-318876" defTabSz="1688165">
              <a:spcBef>
                <a:spcPts val="175"/>
              </a:spcBef>
              <a:buClr>
                <a:srgbClr val="3333CC"/>
              </a:buClr>
              <a:buSzPct val="42307"/>
              <a:buFont typeface="Wingdings"/>
              <a:buChar char=""/>
              <a:tabLst>
                <a:tab pos="342322" algn="l"/>
              </a:tabLst>
            </a:pPr>
            <a:r>
              <a:rPr lang="en-US" sz="2400" dirty="0">
                <a:solidFill>
                  <a:prstClr val="black"/>
                </a:solidFill>
                <a:latin typeface="Arial"/>
                <a:cs typeface="Arial"/>
              </a:rPr>
              <a:t>This band uses 27.5 GHZ to 30 GHz for uplink and 17.7 GHz to 20.2 GHz for downlink.</a:t>
            </a:r>
          </a:p>
        </p:txBody>
      </p:sp>
      <p:sp>
        <p:nvSpPr>
          <p:cNvPr id="11" name="object 11"/>
          <p:cNvSpPr txBox="1">
            <a:spLocks noGrp="1"/>
          </p:cNvSpPr>
          <p:nvPr>
            <p:ph type="title"/>
          </p:nvPr>
        </p:nvSpPr>
        <p:spPr>
          <a:xfrm>
            <a:off x="905489" y="633047"/>
            <a:ext cx="2303585" cy="422660"/>
          </a:xfrm>
          <a:prstGeom prst="rect">
            <a:avLst/>
          </a:prstGeom>
        </p:spPr>
        <p:txBody>
          <a:bodyPr vert="horz" wrap="square" lIns="0" tIns="24618" rIns="0" bIns="0" rtlCol="0">
            <a:spAutoFit/>
          </a:bodyPr>
          <a:lstStyle/>
          <a:p>
            <a:pPr marL="23447">
              <a:spcBef>
                <a:spcPts val="194"/>
              </a:spcBef>
            </a:pPr>
            <a:r>
              <a:rPr sz="2585" spc="-138" dirty="0"/>
              <a:t>Uydu</a:t>
            </a:r>
            <a:r>
              <a:rPr sz="2585" spc="-203" dirty="0"/>
              <a:t> </a:t>
            </a:r>
            <a:r>
              <a:rPr sz="2585" spc="-111" dirty="0"/>
              <a:t>mikrodalga</a:t>
            </a:r>
            <a:endParaRPr sz="2585"/>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50</a:t>
            </a:r>
            <a:endParaRPr sz="923">
              <a:solidFill>
                <a:prstClr val="black"/>
              </a:solidFill>
              <a:latin typeface="Arial"/>
              <a:cs typeface="Arial"/>
            </a:endParaRPr>
          </a:p>
        </p:txBody>
      </p:sp>
      <p:sp>
        <p:nvSpPr>
          <p:cNvPr id="10" name="object 10"/>
          <p:cNvSpPr txBox="1"/>
          <p:nvPr/>
        </p:nvSpPr>
        <p:spPr>
          <a:xfrm>
            <a:off x="61521" y="1276878"/>
            <a:ext cx="9888595" cy="5321378"/>
          </a:xfrm>
          <a:prstGeom prst="rect">
            <a:avLst/>
          </a:prstGeom>
        </p:spPr>
        <p:txBody>
          <a:bodyPr vert="horz" wrap="square" lIns="0" tIns="22274" rIns="0" bIns="0" rtlCol="0">
            <a:spAutoFit/>
          </a:bodyPr>
          <a:lstStyle/>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The most important difference between microwave and broadcast radio is that microwave is directional and broadcast radio is omnidirectional.</a:t>
            </a:r>
          </a:p>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In broadcast radio communication, the antennas do not need to be parabolic dishes, and seeing each other does not affect the quality of communication as significantly as in microwave.</a:t>
            </a:r>
          </a:p>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Radio waves cover the band between 3 kHz and 300 GHz.</a:t>
            </a:r>
          </a:p>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Broadcast radio refers to only the part of this band between 30 MHz and 1 GHz.</a:t>
            </a:r>
          </a:p>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This range includes FM radio channels and VHF (Very High Frequency) and UHF (Ultra High Frequency) bands.</a:t>
            </a:r>
          </a:p>
          <a:p>
            <a:pPr marL="341150" marR="909732" indent="-318876" defTabSz="1688165">
              <a:spcBef>
                <a:spcPts val="175"/>
              </a:spcBef>
              <a:buClr>
                <a:srgbClr val="3333CC"/>
              </a:buClr>
              <a:buSzPct val="42307"/>
              <a:buFont typeface="Wingdings"/>
              <a:buChar char=""/>
              <a:tabLst>
                <a:tab pos="342322" algn="l"/>
              </a:tabLst>
            </a:pPr>
            <a:r>
              <a:rPr lang="en-US" sz="2400" b="1" spc="-138" dirty="0">
                <a:solidFill>
                  <a:prstClr val="black"/>
                </a:solidFill>
                <a:latin typeface="Arial"/>
                <a:cs typeface="Arial"/>
              </a:rPr>
              <a:t>The ionosphere layer in the atmosphere acts as a reflector for signals below 30 MHz, while it is permeable for signals above 30 </a:t>
            </a:r>
            <a:r>
              <a:rPr lang="en-US" sz="2400" b="1" spc="-138" dirty="0" err="1">
                <a:solidFill>
                  <a:prstClr val="black"/>
                </a:solidFill>
                <a:latin typeface="Arial"/>
                <a:cs typeface="Arial"/>
              </a:rPr>
              <a:t>MHz.</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6"/>
            <a:ext cx="2194560" cy="422660"/>
          </a:xfrm>
          <a:prstGeom prst="rect">
            <a:avLst/>
          </a:prstGeom>
        </p:spPr>
        <p:txBody>
          <a:bodyPr vert="horz" wrap="square" lIns="0" tIns="24618" rIns="0" bIns="0" rtlCol="0">
            <a:spAutoFit/>
          </a:bodyPr>
          <a:lstStyle/>
          <a:p>
            <a:pPr marL="23447">
              <a:spcBef>
                <a:spcPts val="194"/>
              </a:spcBef>
            </a:pPr>
            <a:r>
              <a:rPr lang="en-US" sz="2585" spc="-148" dirty="0"/>
              <a:t>broadcast radio</a:t>
            </a:r>
            <a:endParaRPr sz="258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522" y="437664"/>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51</a:t>
            </a:r>
            <a:endParaRPr sz="923">
              <a:solidFill>
                <a:prstClr val="black"/>
              </a:solidFill>
              <a:latin typeface="Arial"/>
              <a:cs typeface="Arial"/>
            </a:endParaRPr>
          </a:p>
        </p:txBody>
      </p:sp>
      <p:sp>
        <p:nvSpPr>
          <p:cNvPr id="10" name="object 10"/>
          <p:cNvSpPr txBox="1"/>
          <p:nvPr/>
        </p:nvSpPr>
        <p:spPr>
          <a:xfrm>
            <a:off x="89000" y="895836"/>
            <a:ext cx="8801686" cy="76115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83" dirty="0">
                <a:solidFill>
                  <a:prstClr val="black"/>
                </a:solidFill>
                <a:latin typeface="Arial"/>
                <a:cs typeface="Arial"/>
              </a:rPr>
              <a:t>The following equation given in microwave communication is valid for the amount of loss in the atmosphere.</a:t>
            </a:r>
            <a:endParaRPr sz="2400" dirty="0">
              <a:solidFill>
                <a:prstClr val="black"/>
              </a:solidFill>
              <a:latin typeface="Arial"/>
              <a:cs typeface="Arial"/>
            </a:endParaRPr>
          </a:p>
        </p:txBody>
      </p:sp>
      <p:sp>
        <p:nvSpPr>
          <p:cNvPr id="11" name="object 11"/>
          <p:cNvSpPr txBox="1"/>
          <p:nvPr/>
        </p:nvSpPr>
        <p:spPr>
          <a:xfrm>
            <a:off x="114533" y="2236429"/>
            <a:ext cx="8882575" cy="4557066"/>
          </a:xfrm>
          <a:prstGeom prst="rect">
            <a:avLst/>
          </a:prstGeom>
        </p:spPr>
        <p:txBody>
          <a:bodyPr vert="horz" wrap="square" lIns="0" tIns="22274" rIns="0" bIns="0" rtlCol="0">
            <a:spAutoFit/>
          </a:bodyPr>
          <a:lstStyle/>
          <a:p>
            <a:pPr marL="341150" indent="-318876" defTabSz="1688165">
              <a:spcBef>
                <a:spcPts val="175"/>
              </a:spcBef>
              <a:buClr>
                <a:srgbClr val="3333CC"/>
              </a:buClr>
              <a:buSzPct val="42307"/>
              <a:buFont typeface="Wingdings"/>
              <a:buChar char=""/>
              <a:tabLst>
                <a:tab pos="342322" algn="l"/>
              </a:tabLst>
            </a:pPr>
            <a:r>
              <a:rPr lang="en-US" sz="2400" spc="-120" dirty="0">
                <a:solidFill>
                  <a:prstClr val="black"/>
                </a:solidFill>
                <a:latin typeface="Arial"/>
                <a:cs typeface="Arial"/>
              </a:rPr>
              <a:t>As the distance between the points where the signal is transmitted increases, the amount of loss increases.</a:t>
            </a:r>
          </a:p>
          <a:p>
            <a:pPr marL="341150" indent="-318876" defTabSz="1688165">
              <a:spcBef>
                <a:spcPts val="175"/>
              </a:spcBef>
              <a:buClr>
                <a:srgbClr val="3333CC"/>
              </a:buClr>
              <a:buSzPct val="42307"/>
              <a:buFont typeface="Wingdings"/>
              <a:buChar char=""/>
              <a:tabLst>
                <a:tab pos="342322" algn="l"/>
              </a:tabLst>
            </a:pPr>
            <a:r>
              <a:rPr lang="en-US" sz="2400" spc="-120" dirty="0">
                <a:solidFill>
                  <a:prstClr val="black"/>
                </a:solidFill>
                <a:latin typeface="Arial"/>
                <a:cs typeface="Arial"/>
              </a:rPr>
              <a:t>Additionally, as the wavelength of the signal decreases (as its frequency increases), the loss in the signal due to the atmosphere increases.</a:t>
            </a:r>
          </a:p>
          <a:p>
            <a:pPr marL="341150" indent="-318876" defTabSz="1688165">
              <a:spcBef>
                <a:spcPts val="175"/>
              </a:spcBef>
              <a:buClr>
                <a:srgbClr val="3333CC"/>
              </a:buClr>
              <a:buSzPct val="42307"/>
              <a:buFont typeface="Wingdings"/>
              <a:buChar char=""/>
              <a:tabLst>
                <a:tab pos="342322" algn="l"/>
              </a:tabLst>
            </a:pPr>
            <a:r>
              <a:rPr lang="en-US" sz="2400" spc="-120" dirty="0">
                <a:solidFill>
                  <a:prstClr val="black"/>
                </a:solidFill>
                <a:latin typeface="Arial"/>
                <a:cs typeface="Arial"/>
              </a:rPr>
              <a:t>One of the most important effects in broadcast radio communications is multipath </a:t>
            </a:r>
            <a:r>
              <a:rPr lang="en-US" sz="2400" spc="-120" dirty="0" err="1">
                <a:solidFill>
                  <a:prstClr val="black"/>
                </a:solidFill>
                <a:latin typeface="Arial"/>
                <a:cs typeface="Arial"/>
              </a:rPr>
              <a:t>interference.The</a:t>
            </a:r>
            <a:r>
              <a:rPr lang="en-US" sz="2400" spc="-120" dirty="0">
                <a:solidFill>
                  <a:prstClr val="black"/>
                </a:solidFill>
                <a:latin typeface="Arial"/>
                <a:cs typeface="Arial"/>
              </a:rPr>
              <a:t> signal changes its path by hitting different obstacles, and signals belonging to a piece of data reach the receiver by following different paths.</a:t>
            </a:r>
          </a:p>
          <a:p>
            <a:pPr marL="341150" indent="-318876" defTabSz="1688165">
              <a:spcBef>
                <a:spcPts val="175"/>
              </a:spcBef>
              <a:buClr>
                <a:srgbClr val="3333CC"/>
              </a:buClr>
              <a:buSzPct val="42307"/>
              <a:buFont typeface="Wingdings"/>
              <a:buChar char=""/>
              <a:tabLst>
                <a:tab pos="342322" algn="l"/>
              </a:tabLst>
            </a:pPr>
            <a:r>
              <a:rPr lang="en-US" sz="2400" spc="-120" dirty="0">
                <a:solidFill>
                  <a:prstClr val="black"/>
                </a:solidFill>
                <a:latin typeface="Arial"/>
                <a:cs typeface="Arial"/>
              </a:rPr>
              <a:t>As a result, signals with different amplitudes and arrival times are transmitted to the receiver. When combined, a signal different from the original signal is obtained.</a:t>
            </a:r>
            <a:endParaRPr sz="2400" dirty="0">
              <a:solidFill>
                <a:prstClr val="black"/>
              </a:solidFill>
              <a:latin typeface="Arial"/>
              <a:cs typeface="Arial"/>
            </a:endParaRPr>
          </a:p>
        </p:txBody>
      </p:sp>
      <p:sp>
        <p:nvSpPr>
          <p:cNvPr id="12" name="object 12"/>
          <p:cNvSpPr txBox="1">
            <a:spLocks noGrp="1"/>
          </p:cNvSpPr>
          <p:nvPr>
            <p:ph type="title"/>
          </p:nvPr>
        </p:nvSpPr>
        <p:spPr>
          <a:xfrm>
            <a:off x="905489" y="286354"/>
            <a:ext cx="2194560" cy="421476"/>
          </a:xfrm>
          <a:prstGeom prst="rect">
            <a:avLst/>
          </a:prstGeom>
        </p:spPr>
        <p:txBody>
          <a:bodyPr vert="horz" wrap="square" lIns="0" tIns="23446" rIns="0" bIns="0" rtlCol="0">
            <a:spAutoFit/>
          </a:bodyPr>
          <a:lstStyle/>
          <a:p>
            <a:pPr marL="23447">
              <a:spcBef>
                <a:spcPts val="185"/>
              </a:spcBef>
            </a:pPr>
            <a:r>
              <a:rPr sz="2585" spc="-148" dirty="0"/>
              <a:t>Broadcast</a:t>
            </a:r>
            <a:r>
              <a:rPr sz="2585" spc="-258" dirty="0"/>
              <a:t> </a:t>
            </a:r>
            <a:r>
              <a:rPr sz="2585" spc="-111" dirty="0"/>
              <a:t>radyo</a:t>
            </a:r>
            <a:endParaRPr sz="2585" dirty="0"/>
          </a:p>
        </p:txBody>
      </p:sp>
      <p:grpSp>
        <p:nvGrpSpPr>
          <p:cNvPr id="13" name="object 13"/>
          <p:cNvGrpSpPr/>
          <p:nvPr/>
        </p:nvGrpSpPr>
        <p:grpSpPr>
          <a:xfrm>
            <a:off x="114533" y="-264503"/>
            <a:ext cx="9188548" cy="6373837"/>
            <a:chOff x="-11887" y="0"/>
            <a:chExt cx="4977130" cy="3452495"/>
          </a:xfrm>
        </p:grpSpPr>
        <p:sp>
          <p:nvSpPr>
            <p:cNvPr id="14" name="object 14"/>
            <p:cNvSpPr/>
            <p:nvPr/>
          </p:nvSpPr>
          <p:spPr>
            <a:xfrm>
              <a:off x="1708784" y="1038337"/>
              <a:ext cx="1079347" cy="30838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53</a:t>
            </a:r>
            <a:endParaRPr sz="923">
              <a:solidFill>
                <a:prstClr val="black"/>
              </a:solidFill>
              <a:latin typeface="Arial"/>
              <a:cs typeface="Arial"/>
            </a:endParaRPr>
          </a:p>
        </p:txBody>
      </p:sp>
      <p:sp>
        <p:nvSpPr>
          <p:cNvPr id="10" name="object 10"/>
          <p:cNvSpPr txBox="1"/>
          <p:nvPr/>
        </p:nvSpPr>
        <p:spPr>
          <a:xfrm>
            <a:off x="61521" y="1201429"/>
            <a:ext cx="8642252" cy="4672677"/>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It is used by modulating infrared light for infrared communication.</a:t>
            </a:r>
          </a:p>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The receiver and transmitter must be in the same environment and close to each other.</a:t>
            </a:r>
          </a:p>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The most important difference between infrared and microwave is that infrared signals cannot pass through solid objects such as walls.</a:t>
            </a:r>
          </a:p>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Microwave signals can pass through such obstacles.</a:t>
            </a:r>
          </a:p>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Infrared signals have an advantage in terms of security because they cannot escape from closed environments.</a:t>
            </a:r>
          </a:p>
          <a:p>
            <a:pPr marL="341150" indent="-318876" defTabSz="1688165">
              <a:spcBef>
                <a:spcPts val="755"/>
              </a:spcBef>
              <a:buClr>
                <a:srgbClr val="3333CC"/>
              </a:buClr>
              <a:buSzPct val="42307"/>
              <a:buFont typeface="Wingdings"/>
              <a:buChar char=""/>
              <a:tabLst>
                <a:tab pos="342322" algn="l"/>
              </a:tabLst>
            </a:pPr>
            <a:r>
              <a:rPr lang="en-US" sz="2400" spc="-55" dirty="0">
                <a:solidFill>
                  <a:prstClr val="black"/>
                </a:solidFill>
                <a:latin typeface="Arial"/>
                <a:cs typeface="Arial"/>
              </a:rPr>
              <a:t>Another important advantage is that the infrared band is license-free and available for use by everyone.</a:t>
            </a:r>
            <a:endParaRPr sz="2400" dirty="0">
              <a:solidFill>
                <a:prstClr val="black"/>
              </a:solidFill>
              <a:latin typeface="Arial"/>
              <a:cs typeface="Arial"/>
            </a:endParaRPr>
          </a:p>
        </p:txBody>
      </p:sp>
      <p:sp>
        <p:nvSpPr>
          <p:cNvPr id="11" name="object 11"/>
          <p:cNvSpPr txBox="1">
            <a:spLocks noGrp="1"/>
          </p:cNvSpPr>
          <p:nvPr>
            <p:ph type="title"/>
          </p:nvPr>
        </p:nvSpPr>
        <p:spPr>
          <a:xfrm>
            <a:off x="905490" y="631874"/>
            <a:ext cx="1112520" cy="421476"/>
          </a:xfrm>
          <a:prstGeom prst="rect">
            <a:avLst/>
          </a:prstGeom>
        </p:spPr>
        <p:txBody>
          <a:bodyPr vert="horz" wrap="square" lIns="0" tIns="23446" rIns="0" bIns="0" rtlCol="0">
            <a:spAutoFit/>
          </a:bodyPr>
          <a:lstStyle/>
          <a:p>
            <a:pPr marL="23447">
              <a:spcBef>
                <a:spcPts val="185"/>
              </a:spcBef>
            </a:pPr>
            <a:r>
              <a:rPr sz="2585" spc="-74" dirty="0"/>
              <a:t>Infrared</a:t>
            </a:r>
            <a:endParaRPr sz="2585"/>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dirty="0"/>
              <a:t>Time-Domain Concepts</a:t>
            </a:r>
          </a:p>
        </p:txBody>
      </p:sp>
      <p:sp>
        <p:nvSpPr>
          <p:cNvPr id="251907" name="Rectangle 3"/>
          <p:cNvSpPr>
            <a:spLocks noGrp="1" noChangeArrowheads="1"/>
          </p:cNvSpPr>
          <p:nvPr>
            <p:ph idx="1"/>
          </p:nvPr>
        </p:nvSpPr>
        <p:spPr/>
        <p:txBody>
          <a:bodyPr>
            <a:normAutofit fontScale="92500" lnSpcReduction="10000"/>
          </a:bodyPr>
          <a:lstStyle/>
          <a:p>
            <a:r>
              <a:rPr lang="en-US" sz="2200" dirty="0"/>
              <a:t>Electronic devices interact with each other and the real world through the transfer of information. Information transfer is done using signals in analog and digital form.</a:t>
            </a:r>
          </a:p>
          <a:p>
            <a:r>
              <a:rPr lang="en-US" dirty="0"/>
              <a:t>Analog signal - signal intensity varies in a smooth fashion over time</a:t>
            </a:r>
            <a:r>
              <a:rPr lang="tr-TR" dirty="0"/>
              <a:t> </a:t>
            </a:r>
            <a:r>
              <a:rPr lang="tr-TR" sz="2200" dirty="0"/>
              <a:t>Analog sinyal - sinyal yoğunluğu zamanla düzgün bir şekilde değişir</a:t>
            </a:r>
            <a:endParaRPr lang="en-US" sz="2200" dirty="0"/>
          </a:p>
          <a:p>
            <a:pPr lvl="1"/>
            <a:r>
              <a:rPr lang="en-US" dirty="0"/>
              <a:t>No breaks or discontinuities in the signal</a:t>
            </a:r>
          </a:p>
          <a:p>
            <a:r>
              <a:rPr lang="en-US" dirty="0"/>
              <a:t>Digital signal - signal intensity maintains a constant level for some period of time and then changes to another constant level</a:t>
            </a:r>
            <a:r>
              <a:rPr lang="tr-TR" dirty="0"/>
              <a:t> </a:t>
            </a:r>
            <a:r>
              <a:rPr lang="tr-TR" sz="2200" dirty="0"/>
              <a:t>Dijital sinyal - sinyal yoğunluğu bir süre sabit bir seviyede kalır ve daha sonra başka bir sabit seviyeye geçer</a:t>
            </a:r>
            <a:endParaRPr lang="en-US" sz="2200" dirty="0"/>
          </a:p>
        </p:txBody>
      </p:sp>
      <p:sp>
        <p:nvSpPr>
          <p:cNvPr id="8"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65</a:t>
            </a:fld>
            <a:endParaRPr lang="en-US" dirty="0"/>
          </a:p>
        </p:txBody>
      </p:sp>
    </p:spTree>
    <p:extLst>
      <p:ext uri="{BB962C8B-B14F-4D97-AF65-F5344CB8AC3E}">
        <p14:creationId xmlns:p14="http://schemas.microsoft.com/office/powerpoint/2010/main" val="3665219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dirty="0"/>
              <a:t>Time-Domain Concepts</a:t>
            </a:r>
          </a:p>
        </p:txBody>
      </p:sp>
      <p:sp>
        <p:nvSpPr>
          <p:cNvPr id="251907" name="Rectangle 3"/>
          <p:cNvSpPr>
            <a:spLocks noGrp="1" noChangeArrowheads="1"/>
          </p:cNvSpPr>
          <p:nvPr>
            <p:ph idx="1"/>
          </p:nvPr>
        </p:nvSpPr>
        <p:spPr/>
        <p:txBody>
          <a:bodyPr>
            <a:normAutofit/>
          </a:bodyPr>
          <a:lstStyle/>
          <a:p>
            <a:r>
              <a:rPr lang="en-US" sz="2200" b="1" dirty="0"/>
              <a:t>analog signal: </a:t>
            </a:r>
            <a:r>
              <a:rPr lang="en-US" sz="2200" dirty="0"/>
              <a:t>is a continuous time, continuous voltage or amplitude signal. is the width signal. Most analog signals can be decomposed into sine waves. The signal can go from positive amplitude to negative amplitude. Analog signal is more susceptible to noise, which creates distortion in the waveform and therefore results in loss of information.</a:t>
            </a:r>
            <a:endParaRPr lang="tr-TR" sz="2200" dirty="0"/>
          </a:p>
          <a:p>
            <a:r>
              <a:rPr lang="tr-TR" sz="2200" b="1" dirty="0"/>
              <a:t>Dijital sinyal, </a:t>
            </a:r>
            <a:r>
              <a:rPr lang="en-US" sz="2200" dirty="0"/>
              <a:t>It is a type of signal whose amplitude is not continuous but expresses fixed values ​​separately. The most common type of digital signal is the binary form, where the amplitude can be 0 (low voltage) or 1 (high voltage). More immune to noise since digital signals have only two amplitude values</a:t>
            </a:r>
            <a:r>
              <a:rPr lang="tr-TR" sz="2200" dirty="0"/>
              <a:t>.</a:t>
            </a:r>
            <a:endParaRPr lang="en-US" sz="2200" dirty="0"/>
          </a:p>
        </p:txBody>
      </p:sp>
      <p:sp>
        <p:nvSpPr>
          <p:cNvPr id="8"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66</a:t>
            </a:fld>
            <a:endParaRPr lang="en-US" dirty="0"/>
          </a:p>
        </p:txBody>
      </p:sp>
    </p:spTree>
    <p:extLst>
      <p:ext uri="{BB962C8B-B14F-4D97-AF65-F5344CB8AC3E}">
        <p14:creationId xmlns:p14="http://schemas.microsoft.com/office/powerpoint/2010/main" val="4230034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lstStyle/>
          <a:p>
            <a:r>
              <a:rPr lang="en-US" dirty="0"/>
              <a:t>2.1 Analog and Digital Waveforms</a:t>
            </a:r>
          </a:p>
        </p:txBody>
      </p:sp>
      <p:pic>
        <p:nvPicPr>
          <p:cNvPr id="6" name="Picture Placeholder 4" descr="Ch02fig01.eps"/>
          <p:cNvPicPr>
            <a:picLocks noGrp="1" noChangeAspect="1"/>
          </p:cNvPicPr>
          <p:nvPr>
            <p:ph type="pic" idx="1"/>
          </p:nvPr>
        </p:nvPicPr>
        <p:blipFill>
          <a:blip r:embed="rId3">
            <a:extLst>
              <a:ext uri="{28A0092B-C50C-407E-A947-70E740481C1C}">
                <a14:useLocalDpi xmlns:a14="http://schemas.microsoft.com/office/drawing/2010/main" val="0"/>
              </a:ext>
            </a:extLst>
          </a:blip>
          <a:srcRect l="-4469" r="-4469"/>
          <a:stretch>
            <a:fillRect/>
          </a:stretch>
        </p:blipFill>
        <p:spPr/>
      </p:pic>
      <p:sp>
        <p:nvSpPr>
          <p:cNvPr id="4" name="Text Placeholder 3"/>
          <p:cNvSpPr>
            <a:spLocks noGrp="1"/>
          </p:cNvSpPr>
          <p:nvPr>
            <p:ph type="body" sz="half" idx="2"/>
          </p:nvPr>
        </p:nvSpPr>
        <p:spPr/>
        <p:txBody>
          <a:bodyPr/>
          <a:lstStyle/>
          <a:p>
            <a:endParaRPr lang="en-US" dirty="0"/>
          </a:p>
        </p:txBody>
      </p:sp>
      <p:sp>
        <p:nvSpPr>
          <p:cNvPr id="5" name="Slide Number Placeholder 4"/>
          <p:cNvSpPr>
            <a:spLocks noGrp="1"/>
          </p:cNvSpPr>
          <p:nvPr>
            <p:ph type="sldNum" sz="quarter" idx="4"/>
          </p:nvPr>
        </p:nvSpPr>
        <p:spPr>
          <a:xfrm>
            <a:off x="5447691" y="6355051"/>
            <a:ext cx="3237345" cy="365125"/>
          </a:xfrm>
        </p:spPr>
        <p:txBody>
          <a:bodyPr/>
          <a:lstStyle/>
          <a:p>
            <a:r>
              <a:rPr lang="en-US" dirty="0"/>
              <a:t>TRANSMISSION FUNDAMENTALS 2-</a:t>
            </a:r>
            <a:fld id="{2087C72B-B898-BA49-91D7-18739C8DDC39}" type="slidenum">
              <a:rPr lang="en-US" smtClean="0"/>
              <a:pPr/>
              <a:t>67</a:t>
            </a:fld>
            <a:endParaRPr lang="en-US" dirty="0"/>
          </a:p>
        </p:txBody>
      </p:sp>
    </p:spTree>
    <p:extLst>
      <p:ext uri="{BB962C8B-B14F-4D97-AF65-F5344CB8AC3E}">
        <p14:creationId xmlns:p14="http://schemas.microsoft.com/office/powerpoint/2010/main" val="101613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dirty="0"/>
              <a:t>Time-Domain Concepts</a:t>
            </a:r>
          </a:p>
        </p:txBody>
      </p:sp>
      <p:sp>
        <p:nvSpPr>
          <p:cNvPr id="251907" name="Rectangle 3"/>
          <p:cNvSpPr>
            <a:spLocks noGrp="1" noChangeArrowheads="1"/>
          </p:cNvSpPr>
          <p:nvPr>
            <p:ph idx="1"/>
          </p:nvPr>
        </p:nvSpPr>
        <p:spPr>
          <a:xfrm>
            <a:off x="457200" y="1619956"/>
            <a:ext cx="8229600" cy="4525963"/>
          </a:xfrm>
        </p:spPr>
        <p:txBody>
          <a:bodyPr>
            <a:normAutofit/>
          </a:bodyPr>
          <a:lstStyle/>
          <a:p>
            <a:r>
              <a:rPr lang="tr-TR" sz="2200" b="1" dirty="0"/>
              <a:t>Analog Circuit : </a:t>
            </a:r>
            <a:r>
              <a:rPr lang="en-US" sz="2200" dirty="0"/>
              <a:t>Electronic circuits that process any analog signal and provide an analog output are called analog circuits. Analog circuits are made from various analog circuit components such as resistors, capacitors, inductors.</a:t>
            </a:r>
          </a:p>
          <a:p>
            <a:pPr marL="0" indent="0">
              <a:buNone/>
            </a:pPr>
            <a:endParaRPr lang="tr-TR" sz="2200" dirty="0"/>
          </a:p>
          <a:p>
            <a:r>
              <a:rPr lang="tr-TR" sz="2200" b="1" dirty="0"/>
              <a:t>Digital Circuit : </a:t>
            </a:r>
            <a:r>
              <a:rPr lang="en-US" sz="2200" dirty="0"/>
              <a:t>Electronic circuits that process signals with discrete amplitude, also known as digital signals, are called digital circuits. The digital circuit is created from digital logic gates, which are its basic building blocks.</a:t>
            </a:r>
          </a:p>
          <a:p>
            <a:r>
              <a:rPr lang="en-US" sz="1600" b="0" i="0" dirty="0">
                <a:solidFill>
                  <a:srgbClr val="444444"/>
                </a:solidFill>
                <a:effectLst/>
                <a:latin typeface="helvetica" panose="020B0604020202020204" pitchFamily="34" charset="0"/>
              </a:rPr>
              <a:t>Since digital circuit works only on digital signal, ADC (Analog to Digital Converter) is used to process real world signals. If the digital output signal needs to interact with real-world components, a DAC (Digital to Analog Converter) must be used in the circuit output.</a:t>
            </a:r>
            <a:endParaRPr lang="en-US" sz="1600" dirty="0"/>
          </a:p>
        </p:txBody>
      </p:sp>
      <p:sp>
        <p:nvSpPr>
          <p:cNvPr id="8"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68</a:t>
            </a:fld>
            <a:endParaRPr lang="en-US" dirty="0"/>
          </a:p>
        </p:txBody>
      </p:sp>
    </p:spTree>
    <p:extLst>
      <p:ext uri="{BB962C8B-B14F-4D97-AF65-F5344CB8AC3E}">
        <p14:creationId xmlns:p14="http://schemas.microsoft.com/office/powerpoint/2010/main" val="4271776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1026"/>
          <p:cNvSpPr>
            <a:spLocks noGrp="1" noChangeArrowheads="1"/>
          </p:cNvSpPr>
          <p:nvPr>
            <p:ph type="title"/>
          </p:nvPr>
        </p:nvSpPr>
        <p:spPr/>
        <p:txBody>
          <a:bodyPr/>
          <a:lstStyle/>
          <a:p>
            <a:r>
              <a:rPr lang="en-US" dirty="0">
                <a:cs typeface="Times New Roman" charset="0"/>
              </a:rPr>
              <a:t>Time-Domain Concepts</a:t>
            </a:r>
          </a:p>
        </p:txBody>
      </p:sp>
      <p:sp>
        <p:nvSpPr>
          <p:cNvPr id="290819" name="Rectangle 1027"/>
          <p:cNvSpPr>
            <a:spLocks noGrp="1" noChangeArrowheads="1"/>
          </p:cNvSpPr>
          <p:nvPr>
            <p:ph idx="1"/>
          </p:nvPr>
        </p:nvSpPr>
        <p:spPr/>
        <p:txBody>
          <a:bodyPr>
            <a:normAutofit fontScale="92500" lnSpcReduction="10000"/>
          </a:bodyPr>
          <a:lstStyle/>
          <a:p>
            <a:r>
              <a:rPr lang="en-US" sz="2600" dirty="0"/>
              <a:t>A wave that has made a full revolution is one period. The wave that completes its cycle is called period.</a:t>
            </a:r>
          </a:p>
          <a:p>
            <a:r>
              <a:rPr lang="en-US" dirty="0"/>
              <a:t>Periodic signal - analog or digital signal pattern that repeats over time</a:t>
            </a:r>
            <a:r>
              <a:rPr lang="tr-TR" dirty="0"/>
              <a:t> </a:t>
            </a:r>
            <a:r>
              <a:rPr lang="tr-TR" sz="1800" dirty="0"/>
              <a:t>(zamanla tekrar eden analog veya dijital sinyal modeli)</a:t>
            </a:r>
            <a:endParaRPr lang="en-US" sz="1800" dirty="0"/>
          </a:p>
          <a:p>
            <a:pPr marL="457200" lvl="1" indent="0" algn="ctr">
              <a:buNone/>
            </a:pPr>
            <a:r>
              <a:rPr lang="en-US" i="1" dirty="0"/>
              <a:t>s</a:t>
            </a:r>
            <a:r>
              <a:rPr lang="en-US" dirty="0"/>
              <a:t>(</a:t>
            </a:r>
            <a:r>
              <a:rPr lang="en-US" i="1" dirty="0"/>
              <a:t>t</a:t>
            </a:r>
            <a:r>
              <a:rPr lang="en-US" dirty="0"/>
              <a:t> +</a:t>
            </a:r>
            <a:r>
              <a:rPr lang="en-US" i="1" dirty="0"/>
              <a:t>T</a:t>
            </a:r>
            <a:r>
              <a:rPr lang="en-US" dirty="0"/>
              <a:t>) = s(</a:t>
            </a:r>
            <a:r>
              <a:rPr lang="en-US" i="1" dirty="0"/>
              <a:t>t</a:t>
            </a:r>
            <a:r>
              <a:rPr lang="en-US" dirty="0"/>
              <a:t>)  	-∞ &lt; t &lt; +∞</a:t>
            </a:r>
          </a:p>
          <a:p>
            <a:pPr lvl="2"/>
            <a:r>
              <a:rPr lang="en-US" dirty="0"/>
              <a:t>where </a:t>
            </a:r>
            <a:r>
              <a:rPr lang="en-US" i="1" dirty="0"/>
              <a:t>T</a:t>
            </a:r>
            <a:r>
              <a:rPr lang="en-US" dirty="0"/>
              <a:t> is the period of the signal</a:t>
            </a:r>
          </a:p>
          <a:p>
            <a:endParaRPr lang="en-US" sz="2800" dirty="0">
              <a:cs typeface="Times New Roman" charset="0"/>
            </a:endParaRPr>
          </a:p>
          <a:p>
            <a:r>
              <a:rPr lang="en-US" sz="2800" dirty="0">
                <a:cs typeface="Times New Roman" charset="0"/>
              </a:rPr>
              <a:t>Aperiodic signal - analog or digital signal pattern that doesn't repeat over time</a:t>
            </a:r>
            <a:r>
              <a:rPr lang="tr-TR" sz="2800" dirty="0">
                <a:cs typeface="Times New Roman" charset="0"/>
              </a:rPr>
              <a:t> </a:t>
            </a:r>
            <a:r>
              <a:rPr lang="en-US" sz="1900" dirty="0" err="1">
                <a:cs typeface="Times New Roman" charset="0"/>
              </a:rPr>
              <a:t>Periyodik</a:t>
            </a:r>
            <a:r>
              <a:rPr lang="en-US" sz="1900" dirty="0">
                <a:cs typeface="Times New Roman" charset="0"/>
              </a:rPr>
              <a:t> </a:t>
            </a:r>
            <a:r>
              <a:rPr lang="en-US" sz="1900" dirty="0" err="1">
                <a:cs typeface="Times New Roman" charset="0"/>
              </a:rPr>
              <a:t>olmayan</a:t>
            </a:r>
            <a:r>
              <a:rPr lang="en-US" sz="1900" dirty="0">
                <a:cs typeface="Times New Roman" charset="0"/>
              </a:rPr>
              <a:t> </a:t>
            </a:r>
            <a:r>
              <a:rPr lang="en-US" sz="1900" dirty="0" err="1">
                <a:cs typeface="Times New Roman" charset="0"/>
              </a:rPr>
              <a:t>sinyal</a:t>
            </a:r>
            <a:r>
              <a:rPr lang="en-US" sz="1900" dirty="0">
                <a:cs typeface="Times New Roman" charset="0"/>
              </a:rPr>
              <a:t> - </a:t>
            </a:r>
            <a:r>
              <a:rPr lang="en-US" sz="1900" dirty="0" err="1">
                <a:cs typeface="Times New Roman" charset="0"/>
              </a:rPr>
              <a:t>zamanla</a:t>
            </a:r>
            <a:r>
              <a:rPr lang="en-US" sz="1900" dirty="0">
                <a:cs typeface="Times New Roman" charset="0"/>
              </a:rPr>
              <a:t> </a:t>
            </a:r>
            <a:r>
              <a:rPr lang="en-US" sz="1900" dirty="0" err="1">
                <a:cs typeface="Times New Roman" charset="0"/>
              </a:rPr>
              <a:t>tekrarlanmayan</a:t>
            </a:r>
            <a:r>
              <a:rPr lang="en-US" sz="1900" dirty="0">
                <a:cs typeface="Times New Roman" charset="0"/>
              </a:rPr>
              <a:t> analog </a:t>
            </a:r>
            <a:r>
              <a:rPr lang="en-US" sz="1900" dirty="0" err="1">
                <a:cs typeface="Times New Roman" charset="0"/>
              </a:rPr>
              <a:t>veya</a:t>
            </a:r>
            <a:r>
              <a:rPr lang="en-US" sz="1900" dirty="0">
                <a:cs typeface="Times New Roman" charset="0"/>
              </a:rPr>
              <a:t> </a:t>
            </a:r>
            <a:r>
              <a:rPr lang="en-US" sz="1900" dirty="0" err="1">
                <a:cs typeface="Times New Roman" charset="0"/>
              </a:rPr>
              <a:t>dijital</a:t>
            </a:r>
            <a:r>
              <a:rPr lang="en-US" sz="1900" dirty="0">
                <a:cs typeface="Times New Roman" charset="0"/>
              </a:rPr>
              <a:t> </a:t>
            </a:r>
            <a:r>
              <a:rPr lang="en-US" sz="1900" dirty="0" err="1">
                <a:cs typeface="Times New Roman" charset="0"/>
              </a:rPr>
              <a:t>sinyal</a:t>
            </a:r>
            <a:r>
              <a:rPr lang="en-US" sz="1900" dirty="0">
                <a:cs typeface="Times New Roman" charset="0"/>
              </a:rPr>
              <a:t> </a:t>
            </a:r>
            <a:r>
              <a:rPr lang="en-US" sz="1900" dirty="0" err="1">
                <a:cs typeface="Times New Roman" charset="0"/>
              </a:rPr>
              <a:t>modeli</a:t>
            </a:r>
            <a:endParaRPr lang="en-US" sz="19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69</a:t>
            </a:fld>
            <a:endParaRPr lang="en-US" dirty="0"/>
          </a:p>
        </p:txBody>
      </p:sp>
    </p:spTree>
    <p:extLst>
      <p:ext uri="{BB962C8B-B14F-4D97-AF65-F5344CB8AC3E}">
        <p14:creationId xmlns:p14="http://schemas.microsoft.com/office/powerpoint/2010/main" val="413524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2729" y="461594"/>
            <a:ext cx="5100320" cy="697230"/>
          </a:xfrm>
          <a:prstGeom prst="rect">
            <a:avLst/>
          </a:prstGeom>
        </p:spPr>
        <p:txBody>
          <a:bodyPr vert="horz" wrap="square" lIns="0" tIns="13335" rIns="0" bIns="0" rtlCol="0">
            <a:spAutoFit/>
          </a:bodyPr>
          <a:lstStyle/>
          <a:p>
            <a:pPr marL="12700">
              <a:lnSpc>
                <a:spcPct val="100000"/>
              </a:lnSpc>
              <a:spcBef>
                <a:spcPts val="105"/>
              </a:spcBef>
            </a:pPr>
            <a:r>
              <a:rPr lang="en-US" sz="4400" spc="-15" dirty="0"/>
              <a:t>	Modulation</a:t>
            </a:r>
            <a:endParaRPr sz="4400" dirty="0"/>
          </a:p>
        </p:txBody>
      </p:sp>
      <p:sp>
        <p:nvSpPr>
          <p:cNvPr id="3" name="object 3"/>
          <p:cNvSpPr txBox="1"/>
          <p:nvPr/>
        </p:nvSpPr>
        <p:spPr>
          <a:xfrm>
            <a:off x="535940" y="1197364"/>
            <a:ext cx="8234680" cy="5489194"/>
          </a:xfrm>
          <a:prstGeom prst="rect">
            <a:avLst/>
          </a:prstGeom>
        </p:spPr>
        <p:txBody>
          <a:bodyPr vert="horz" wrap="square" lIns="0" tIns="104139" rIns="0" bIns="0" rtlCol="0">
            <a:spAutoFit/>
          </a:bodyPr>
          <a:lstStyle/>
          <a:p>
            <a:pPr marL="355600" marR="5080" lvl="0" indent="-343535" algn="l" defTabSz="914400" rtl="0" eaLnBrk="1" fontAlgn="auto" latinLnBrk="0" hangingPunct="1">
              <a:lnSpc>
                <a:spcPct val="80000"/>
              </a:lnSpc>
              <a:spcBef>
                <a:spcPts val="819"/>
              </a:spcBef>
              <a:spcAft>
                <a:spcPts val="0"/>
              </a:spcAft>
              <a:buClrTx/>
              <a:buSzTx/>
              <a:buFontTx/>
              <a:buNone/>
              <a:tabLst/>
              <a:defRPr/>
            </a:pPr>
            <a:r>
              <a:rPr kumimoji="0" lang="en-US" sz="3000" b="0" i="0" u="none" strike="noStrike" kern="1200" cap="none" spc="-10" normalizeH="0" baseline="0" noProof="0" dirty="0">
                <a:ln>
                  <a:noFill/>
                </a:ln>
                <a:solidFill>
                  <a:prstClr val="black"/>
                </a:solidFill>
                <a:effectLst/>
                <a:uLnTx/>
                <a:uFillTx/>
                <a:latin typeface="Calibri"/>
                <a:ea typeface="+mn-ea"/>
                <a:cs typeface="Calibri"/>
              </a:rPr>
              <a:t>Modulation; Low-frequency information signals are superimposed on high-frequency carrier signals and The process of sending data over long distances is called Modulation. </a:t>
            </a:r>
            <a:r>
              <a:rPr kumimoji="0" lang="en-US" sz="2400" b="0" i="0" u="none" strike="noStrike" kern="1200" cap="none" spc="-5" normalizeH="0" baseline="0" noProof="0" dirty="0">
                <a:ln>
                  <a:noFill/>
                </a:ln>
                <a:solidFill>
                  <a:prstClr val="black"/>
                </a:solidFill>
                <a:effectLst/>
                <a:uLnTx/>
                <a:uFillTx/>
                <a:latin typeface="Calibri"/>
                <a:ea typeface="+mn-ea"/>
                <a:cs typeface="Calibri"/>
              </a:rPr>
              <a:t>(It is combining a carrier signal with an information signal)</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0" algn="l" defTabSz="914400" rtl="0" eaLnBrk="1" fontAlgn="auto" latinLnBrk="0" hangingPunct="1">
              <a:lnSpc>
                <a:spcPct val="100000"/>
              </a:lnSpc>
              <a:spcBef>
                <a:spcPts val="1005"/>
              </a:spcBef>
              <a:spcAft>
                <a:spcPts val="0"/>
              </a:spcAft>
              <a:buClrTx/>
              <a:buSzTx/>
              <a:buFontTx/>
              <a:buNone/>
              <a:tabLst/>
              <a:defRPr/>
            </a:pPr>
            <a:r>
              <a:rPr kumimoji="0" lang="en-US" sz="2000" b="0" i="0" u="none" strike="noStrike" kern="1200" cap="none" spc="-5" normalizeH="0" baseline="0" noProof="0" dirty="0">
                <a:ln>
                  <a:noFill/>
                </a:ln>
                <a:solidFill>
                  <a:prstClr val="black"/>
                </a:solidFill>
                <a:effectLst/>
                <a:uLnTx/>
                <a:uFillTx/>
                <a:latin typeface="Calibri"/>
                <a:ea typeface="+mn-ea"/>
                <a:cs typeface="Calibri"/>
              </a:rPr>
              <a:t>(Continuous wave modulation; methods with a sine signal as the RF carrier)</a:t>
            </a:r>
          </a:p>
          <a:p>
            <a:pPr marL="355600" marR="0" lvl="0" indent="0" algn="l" defTabSz="914400" rtl="0" eaLnBrk="1" fontAlgn="auto" latinLnBrk="0" hangingPunct="1">
              <a:lnSpc>
                <a:spcPct val="100000"/>
              </a:lnSpc>
              <a:spcBef>
                <a:spcPts val="1005"/>
              </a:spcBef>
              <a:spcAft>
                <a:spcPts val="0"/>
              </a:spcAft>
              <a:buClrTx/>
              <a:buSzTx/>
              <a:buFontTx/>
              <a:buNone/>
              <a:tabLst/>
              <a:defRPr/>
            </a:pPr>
            <a:r>
              <a:rPr lang="en-US" sz="2600" dirty="0">
                <a:solidFill>
                  <a:prstClr val="black"/>
                </a:solidFill>
                <a:latin typeface="Calibri"/>
                <a:cs typeface="Calibri"/>
              </a:rPr>
              <a:t>  </a:t>
            </a:r>
            <a:r>
              <a:rPr kumimoji="0" lang="en-US" sz="2600" b="0" i="0" u="none" strike="noStrike" kern="1200" cap="none" spc="0" normalizeH="0" baseline="0" noProof="0" dirty="0">
                <a:ln>
                  <a:noFill/>
                </a:ln>
                <a:solidFill>
                  <a:prstClr val="black"/>
                </a:solidFill>
                <a:effectLst/>
                <a:uLnTx/>
                <a:uFillTx/>
                <a:latin typeface="Calibri"/>
                <a:ea typeface="+mn-ea"/>
                <a:cs typeface="Calibri"/>
              </a:rPr>
              <a:t>- Amplitude Modulation</a:t>
            </a:r>
            <a:r>
              <a:rPr kumimoji="0" lang="en-US" sz="2600" b="0" i="0" u="none" strike="noStrike" kern="1200" cap="none" spc="-65" normalizeH="0" baseline="0" noProof="0" dirty="0">
                <a:ln>
                  <a:noFill/>
                </a:ln>
                <a:solidFill>
                  <a:prstClr val="black"/>
                </a:solidFill>
                <a:effectLst/>
                <a:uLnTx/>
                <a:uFillTx/>
                <a:latin typeface="Calibri"/>
                <a:ea typeface="+mn-ea"/>
                <a:cs typeface="Calibri"/>
              </a:rPr>
              <a:t> </a:t>
            </a:r>
            <a:r>
              <a:rPr kumimoji="0" lang="en-US" sz="2400" b="0" i="0" u="none" strike="noStrike" kern="1200" cap="none" spc="0" normalizeH="0" baseline="0" noProof="0" dirty="0">
                <a:ln>
                  <a:noFill/>
                </a:ln>
                <a:solidFill>
                  <a:prstClr val="black"/>
                </a:solidFill>
                <a:effectLst/>
                <a:uLnTx/>
                <a:uFillTx/>
                <a:latin typeface="Calibri"/>
                <a:ea typeface="+mn-ea"/>
                <a:cs typeface="Calibri"/>
              </a:rPr>
              <a:t>(</a:t>
            </a:r>
            <a:r>
              <a:rPr kumimoji="0" lang="en-US" sz="2400" b="1" i="0" u="none" strike="noStrike" kern="1200" cap="none" spc="-5" normalizeH="0" baseline="0" noProof="0" dirty="0">
                <a:ln>
                  <a:noFill/>
                </a:ln>
                <a:solidFill>
                  <a:prstClr val="black"/>
                </a:solidFill>
                <a:effectLst/>
                <a:uLnTx/>
                <a:uFillTx/>
                <a:latin typeface="Calibri"/>
                <a:ea typeface="+mn-ea"/>
                <a:cs typeface="Calibri"/>
              </a:rPr>
              <a:t>A</a:t>
            </a:r>
            <a:r>
              <a:rPr kumimoji="0" lang="en-US" sz="2400" b="1" i="0" u="none" strike="noStrike" kern="1200" cap="none" spc="0" normalizeH="0" baseline="0" noProof="0" dirty="0">
                <a:ln>
                  <a:noFill/>
                </a:ln>
                <a:solidFill>
                  <a:prstClr val="black"/>
                </a:solidFill>
                <a:effectLst/>
                <a:uLnTx/>
                <a:uFillTx/>
                <a:latin typeface="Calibri"/>
                <a:ea typeface="+mn-ea"/>
                <a:cs typeface="Calibri"/>
              </a:rPr>
              <a:t>M</a:t>
            </a:r>
            <a:r>
              <a:rPr kumimoji="0" lang="en-US" sz="1000" b="1" i="0" u="none" strike="noStrike" kern="1200" cap="none" spc="-10" normalizeH="0" baseline="0" noProof="0" dirty="0">
                <a:ln>
                  <a:noFill/>
                </a:ln>
                <a:solidFill>
                  <a:prstClr val="black"/>
                </a:solidFill>
                <a:effectLst/>
                <a:uLnTx/>
                <a:uFillTx/>
                <a:latin typeface="Calibri"/>
                <a:ea typeface="+mn-ea"/>
                <a:cs typeface="Calibri"/>
              </a:rPr>
              <a:t>-A</a:t>
            </a:r>
            <a:r>
              <a:rPr kumimoji="0" lang="en-US" sz="1000" b="1" i="0" u="none" strike="noStrike" kern="1200" cap="none" spc="-5" normalizeH="0" baseline="0" noProof="0" dirty="0">
                <a:ln>
                  <a:noFill/>
                </a:ln>
                <a:solidFill>
                  <a:prstClr val="black"/>
                </a:solidFill>
                <a:effectLst/>
                <a:uLnTx/>
                <a:uFillTx/>
                <a:latin typeface="Calibri"/>
                <a:ea typeface="+mn-ea"/>
                <a:cs typeface="Calibri"/>
              </a:rPr>
              <a:t>mp</a:t>
            </a:r>
            <a:r>
              <a:rPr kumimoji="0" lang="en-US" sz="1000" b="1" i="0" u="none" strike="noStrike" kern="1200" cap="none" spc="-10" normalizeH="0" baseline="0" noProof="0" dirty="0">
                <a:ln>
                  <a:noFill/>
                </a:ln>
                <a:solidFill>
                  <a:prstClr val="black"/>
                </a:solidFill>
                <a:effectLst/>
                <a:uLnTx/>
                <a:uFillTx/>
                <a:latin typeface="Calibri"/>
                <a:ea typeface="+mn-ea"/>
                <a:cs typeface="Calibri"/>
              </a:rPr>
              <a:t>li</a:t>
            </a:r>
            <a:r>
              <a:rPr kumimoji="0" lang="en-US" sz="1000" b="1" i="0" u="none" strike="noStrike" kern="1200" cap="none" spc="-5" normalizeH="0" baseline="0" noProof="0" dirty="0">
                <a:ln>
                  <a:noFill/>
                </a:ln>
                <a:solidFill>
                  <a:prstClr val="black"/>
                </a:solidFill>
                <a:effectLst/>
                <a:uLnTx/>
                <a:uFillTx/>
                <a:latin typeface="Calibri"/>
                <a:ea typeface="+mn-ea"/>
                <a:cs typeface="Calibri"/>
              </a:rPr>
              <a:t>t</a:t>
            </a:r>
            <a:r>
              <a:rPr kumimoji="0" lang="en-US" sz="1000" b="1" i="0" u="none" strike="noStrike" kern="1200" cap="none" spc="0" normalizeH="0" baseline="0" noProof="0" dirty="0">
                <a:ln>
                  <a:noFill/>
                </a:ln>
                <a:solidFill>
                  <a:prstClr val="black"/>
                </a:solidFill>
                <a:effectLst/>
                <a:uLnTx/>
                <a:uFillTx/>
                <a:latin typeface="Calibri"/>
                <a:ea typeface="+mn-ea"/>
                <a:cs typeface="Calibri"/>
              </a:rPr>
              <a:t>u</a:t>
            </a:r>
            <a:r>
              <a:rPr kumimoji="0" lang="en-US" sz="1000" b="1" i="0" u="none" strike="noStrike" kern="1200" cap="none" spc="-5" normalizeH="0" baseline="0" noProof="0" dirty="0">
                <a:ln>
                  <a:noFill/>
                </a:ln>
                <a:solidFill>
                  <a:prstClr val="black"/>
                </a:solidFill>
                <a:effectLst/>
                <a:uLnTx/>
                <a:uFillTx/>
                <a:latin typeface="Calibri"/>
                <a:ea typeface="+mn-ea"/>
                <a:cs typeface="Calibri"/>
              </a:rPr>
              <a:t>de</a:t>
            </a:r>
            <a:r>
              <a:rPr kumimoji="0" lang="en-US" sz="1000" b="1" i="0" u="none" strike="noStrike" kern="1200" cap="none" spc="5" normalizeH="0" baseline="0" noProof="0" dirty="0">
                <a:ln>
                  <a:noFill/>
                </a:ln>
                <a:solidFill>
                  <a:prstClr val="black"/>
                </a:solidFill>
                <a:effectLst/>
                <a:uLnTx/>
                <a:uFillTx/>
                <a:latin typeface="Calibri"/>
                <a:ea typeface="+mn-ea"/>
                <a:cs typeface="Calibri"/>
              </a:rPr>
              <a:t> </a:t>
            </a:r>
            <a:r>
              <a:rPr kumimoji="0" lang="en-US" sz="1000" b="1" i="0" u="none" strike="noStrike" kern="1200" cap="none" spc="0" normalizeH="0" baseline="0" noProof="0" dirty="0">
                <a:ln>
                  <a:noFill/>
                </a:ln>
                <a:solidFill>
                  <a:prstClr val="black"/>
                </a:solidFill>
                <a:effectLst/>
                <a:uLnTx/>
                <a:uFillTx/>
                <a:latin typeface="Calibri"/>
                <a:ea typeface="+mn-ea"/>
                <a:cs typeface="Calibri"/>
              </a:rPr>
              <a:t>M</a:t>
            </a:r>
            <a:r>
              <a:rPr kumimoji="0" lang="en-US" sz="1000" b="1" i="0" u="none" strike="noStrike" kern="1200" cap="none" spc="-5" normalizeH="0" baseline="0" noProof="0" dirty="0">
                <a:ln>
                  <a:noFill/>
                </a:ln>
                <a:solidFill>
                  <a:prstClr val="black"/>
                </a:solidFill>
                <a:effectLst/>
                <a:uLnTx/>
                <a:uFillTx/>
                <a:latin typeface="Calibri"/>
                <a:ea typeface="+mn-ea"/>
                <a:cs typeface="Calibri"/>
              </a:rPr>
              <a:t>odu</a:t>
            </a:r>
            <a:r>
              <a:rPr kumimoji="0" lang="en-US" sz="1000" b="1" i="0" u="none" strike="noStrike" kern="1200" cap="none" spc="-10" normalizeH="0" baseline="0" noProof="0" dirty="0">
                <a:ln>
                  <a:noFill/>
                </a:ln>
                <a:solidFill>
                  <a:prstClr val="black"/>
                </a:solidFill>
                <a:effectLst/>
                <a:uLnTx/>
                <a:uFillTx/>
                <a:latin typeface="Calibri"/>
                <a:ea typeface="+mn-ea"/>
                <a:cs typeface="Calibri"/>
              </a:rPr>
              <a:t>l</a:t>
            </a:r>
            <a:r>
              <a:rPr kumimoji="0" lang="en-US" sz="1000" b="1" i="0" u="none" strike="noStrike" kern="1200" cap="none" spc="-5" normalizeH="0" baseline="0" noProof="0" dirty="0">
                <a:ln>
                  <a:noFill/>
                </a:ln>
                <a:solidFill>
                  <a:prstClr val="black"/>
                </a:solidFill>
                <a:effectLst/>
                <a:uLnTx/>
                <a:uFillTx/>
                <a:latin typeface="Calibri"/>
                <a:ea typeface="+mn-ea"/>
                <a:cs typeface="Calibri"/>
              </a:rPr>
              <a:t>atio</a:t>
            </a:r>
            <a:r>
              <a:rPr kumimoji="0" lang="en-US" sz="1000" b="1" i="0" u="none" strike="noStrike" kern="1200" cap="none" spc="5" normalizeH="0" baseline="0" noProof="0" dirty="0">
                <a:ln>
                  <a:noFill/>
                </a:ln>
                <a:solidFill>
                  <a:prstClr val="black"/>
                </a:solidFill>
                <a:effectLst/>
                <a:uLnTx/>
                <a:uFillTx/>
                <a:latin typeface="Calibri"/>
                <a:ea typeface="+mn-ea"/>
                <a:cs typeface="Calibri"/>
              </a:rPr>
              <a:t>n</a:t>
            </a:r>
            <a:r>
              <a:rPr kumimoji="0" lang="en-US" sz="2400" b="0" i="0" u="none" strike="noStrike" kern="1200" cap="none" spc="0" normalizeH="0" baseline="0" noProof="0" dirty="0">
                <a:ln>
                  <a:noFill/>
                </a:ln>
                <a:solidFill>
                  <a:prstClr val="black"/>
                </a:solidFill>
                <a:effectLst/>
                <a:uLnTx/>
                <a:uFillTx/>
                <a:latin typeface="Calibri"/>
                <a:ea typeface="+mn-ea"/>
                <a:cs typeface="Calibri"/>
              </a:rPr>
              <a:t>)</a:t>
            </a:r>
          </a:p>
          <a:p>
            <a:pPr marL="756285" marR="0" lvl="0" indent="-287020" algn="l" defTabSz="914400" rtl="0" eaLnBrk="1" fontAlgn="auto" latinLnBrk="0" hangingPunct="1">
              <a:lnSpc>
                <a:spcPct val="100000"/>
              </a:lnSpc>
              <a:spcBef>
                <a:spcPts val="0"/>
              </a:spcBef>
              <a:spcAft>
                <a:spcPts val="0"/>
              </a:spcAft>
              <a:buClrTx/>
              <a:buSzTx/>
              <a:buFont typeface="Arial MT"/>
              <a:buChar char="–"/>
              <a:tabLst>
                <a:tab pos="756920" algn="l"/>
              </a:tabLst>
              <a:defRPr/>
            </a:pPr>
            <a:r>
              <a:rPr kumimoji="0" lang="en-US" sz="2600" b="0" i="0" u="none" strike="noStrike" kern="1200" cap="none" spc="-25" normalizeH="0" baseline="0" noProof="0" dirty="0">
                <a:ln>
                  <a:noFill/>
                </a:ln>
                <a:solidFill>
                  <a:prstClr val="black"/>
                </a:solidFill>
                <a:effectLst/>
                <a:uLnTx/>
                <a:uFillTx/>
                <a:latin typeface="Calibri"/>
                <a:ea typeface="+mn-ea"/>
                <a:cs typeface="Calibri"/>
              </a:rPr>
              <a:t>Phase Modulation</a:t>
            </a:r>
            <a:r>
              <a:rPr kumimoji="0" sz="2600" b="0" i="0" u="none" strike="noStrike" kern="1200" cap="none" spc="0" normalizeH="0" baseline="0" noProof="0" dirty="0">
                <a:ln>
                  <a:noFill/>
                </a:ln>
                <a:solidFill>
                  <a:prstClr val="black"/>
                </a:solidFill>
                <a:effectLst/>
                <a:uLnTx/>
                <a:uFillTx/>
                <a:latin typeface="Calibri"/>
                <a:ea typeface="+mn-ea"/>
                <a:cs typeface="Calibri"/>
              </a:rPr>
              <a:t>(</a:t>
            </a:r>
            <a:r>
              <a:rPr kumimoji="0" sz="2600" b="1" i="0" u="none" strike="noStrike" kern="1200" cap="none" spc="0" normalizeH="0" baseline="0" noProof="0" dirty="0">
                <a:ln>
                  <a:noFill/>
                </a:ln>
                <a:solidFill>
                  <a:prstClr val="black"/>
                </a:solidFill>
                <a:effectLst/>
                <a:uLnTx/>
                <a:uFillTx/>
                <a:latin typeface="Calibri"/>
                <a:ea typeface="+mn-ea"/>
                <a:cs typeface="Calibri"/>
              </a:rPr>
              <a:t>PM</a:t>
            </a:r>
            <a:r>
              <a:rPr kumimoji="0" sz="2600" b="0" i="0" u="none" strike="noStrike" kern="1200" cap="none" spc="0" normalizeH="0" baseline="0" noProof="0" dirty="0">
                <a:ln>
                  <a:noFill/>
                </a:ln>
                <a:solidFill>
                  <a:prstClr val="black"/>
                </a:solidFill>
                <a:effectLst/>
                <a:uLnTx/>
                <a:uFillTx/>
                <a:latin typeface="Calibri"/>
                <a:ea typeface="+mn-ea"/>
                <a:cs typeface="Calibri"/>
              </a:rPr>
              <a:t>)</a:t>
            </a:r>
          </a:p>
          <a:p>
            <a:pPr marL="756285" marR="0" lvl="0" indent="-287020" algn="l" defTabSz="914400" rtl="0" eaLnBrk="1" fontAlgn="auto" latinLnBrk="0" hangingPunct="1">
              <a:lnSpc>
                <a:spcPct val="100000"/>
              </a:lnSpc>
              <a:spcBef>
                <a:spcPts val="0"/>
              </a:spcBef>
              <a:spcAft>
                <a:spcPts val="0"/>
              </a:spcAft>
              <a:buClrTx/>
              <a:buSzTx/>
              <a:buFont typeface="Arial MT"/>
              <a:buChar char="–"/>
              <a:tabLst>
                <a:tab pos="756920" algn="l"/>
              </a:tabLst>
              <a:defRPr/>
            </a:pPr>
            <a:r>
              <a:rPr kumimoji="0" lang="en-US" sz="2600" b="0" i="0" u="none" strike="noStrike" kern="1200" cap="none" spc="-15" normalizeH="0" baseline="0" noProof="0" dirty="0">
                <a:ln>
                  <a:noFill/>
                </a:ln>
                <a:solidFill>
                  <a:prstClr val="black"/>
                </a:solidFill>
                <a:effectLst/>
                <a:uLnTx/>
                <a:uFillTx/>
                <a:latin typeface="Calibri"/>
                <a:ea typeface="+mn-ea"/>
                <a:cs typeface="Calibri"/>
              </a:rPr>
              <a:t>Frequency Modulation</a:t>
            </a:r>
            <a:r>
              <a:rPr kumimoji="0" sz="2600" b="0" i="0" u="none" strike="noStrike" kern="1200" cap="none" spc="0" normalizeH="0" baseline="0" noProof="0" dirty="0">
                <a:ln>
                  <a:noFill/>
                </a:ln>
                <a:solidFill>
                  <a:prstClr val="black"/>
                </a:solidFill>
                <a:effectLst/>
                <a:uLnTx/>
                <a:uFillTx/>
                <a:latin typeface="Calibri"/>
                <a:ea typeface="+mn-ea"/>
                <a:cs typeface="Calibri"/>
              </a:rPr>
              <a:t>(</a:t>
            </a:r>
            <a:r>
              <a:rPr kumimoji="0" sz="2600" b="1" i="0" u="none" strike="noStrike" kern="1200" cap="none" spc="0" normalizeH="0" baseline="0" noProof="0" dirty="0">
                <a:ln>
                  <a:noFill/>
                </a:ln>
                <a:solidFill>
                  <a:prstClr val="black"/>
                </a:solidFill>
                <a:effectLst/>
                <a:uLnTx/>
                <a:uFillTx/>
                <a:latin typeface="Calibri"/>
                <a:ea typeface="+mn-ea"/>
                <a:cs typeface="Calibri"/>
              </a:rPr>
              <a:t>FM</a:t>
            </a:r>
            <a:r>
              <a:rPr kumimoji="0" sz="2600" b="0" i="0" u="none" strike="noStrike" kern="1200" cap="none" spc="0" normalizeH="0" baseline="0" noProof="0" dirty="0">
                <a:ln>
                  <a:noFill/>
                </a:ln>
                <a:solidFill>
                  <a:prstClr val="black"/>
                </a:solidFill>
                <a:effectLst/>
                <a:uLnTx/>
                <a:uFillTx/>
                <a:latin typeface="Calibri"/>
                <a:ea typeface="+mn-ea"/>
                <a:cs typeface="Calibri"/>
              </a:rPr>
              <a:t>)</a:t>
            </a:r>
          </a:p>
          <a:p>
            <a:pPr marL="12700" marR="3261995" lvl="0" indent="0" algn="l" defTabSz="914400" rtl="0" eaLnBrk="1" fontAlgn="auto" latinLnBrk="0" hangingPunct="1">
              <a:lnSpc>
                <a:spcPct val="100000"/>
              </a:lnSpc>
              <a:spcBef>
                <a:spcPts val="1845"/>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modulating information signal waveform is shown in the first figure.</a:t>
            </a:r>
          </a:p>
          <a:p>
            <a:pPr marL="12700" marR="3261995" lvl="0" indent="0" algn="l" defTabSz="914400" rtl="0" eaLnBrk="1" fontAlgn="auto" latinLnBrk="0" hangingPunct="1">
              <a:lnSpc>
                <a:spcPct val="100000"/>
              </a:lnSpc>
              <a:spcBef>
                <a:spcPts val="1845"/>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 In the second figure, the amplitude modulated signal is</a:t>
            </a:r>
          </a:p>
          <a:p>
            <a:pPr marL="12700" marR="3261995" lvl="0" indent="0" algn="l" defTabSz="914400" rtl="0" eaLnBrk="1" fontAlgn="auto" latinLnBrk="0" hangingPunct="1">
              <a:lnSpc>
                <a:spcPct val="100000"/>
              </a:lnSpc>
              <a:spcBef>
                <a:spcPts val="1845"/>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In the third figure, the waveform of the frequency modulated signal is shown.</a:t>
            </a:r>
          </a:p>
        </p:txBody>
      </p:sp>
      <p:grpSp>
        <p:nvGrpSpPr>
          <p:cNvPr id="4" name="object 4"/>
          <p:cNvGrpSpPr/>
          <p:nvPr/>
        </p:nvGrpSpPr>
        <p:grpSpPr>
          <a:xfrm>
            <a:off x="6286500" y="4000500"/>
            <a:ext cx="2779395" cy="2826385"/>
            <a:chOff x="6286500" y="4000500"/>
            <a:chExt cx="2779395" cy="2826385"/>
          </a:xfrm>
        </p:grpSpPr>
        <p:pic>
          <p:nvPicPr>
            <p:cNvPr id="5" name="object 5"/>
            <p:cNvPicPr/>
            <p:nvPr/>
          </p:nvPicPr>
          <p:blipFill>
            <a:blip r:embed="rId2" cstate="print"/>
            <a:stretch>
              <a:fillRect/>
            </a:stretch>
          </p:blipFill>
          <p:spPr>
            <a:xfrm>
              <a:off x="8190755" y="5896942"/>
              <a:ext cx="875109" cy="929800"/>
            </a:xfrm>
            <a:prstGeom prst="rect">
              <a:avLst/>
            </a:prstGeom>
          </p:spPr>
        </p:pic>
        <p:pic>
          <p:nvPicPr>
            <p:cNvPr id="6" name="object 6"/>
            <p:cNvPicPr/>
            <p:nvPr/>
          </p:nvPicPr>
          <p:blipFill>
            <a:blip r:embed="rId3" cstate="print"/>
            <a:stretch>
              <a:fillRect/>
            </a:stretch>
          </p:blipFill>
          <p:spPr>
            <a:xfrm>
              <a:off x="6286500" y="4000500"/>
              <a:ext cx="2438400" cy="1905000"/>
            </a:xfrm>
            <a:prstGeom prst="rect">
              <a:avLst/>
            </a:prstGeom>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Examples of Periodic Signals </a:t>
            </a:r>
          </a:p>
        </p:txBody>
      </p:sp>
      <p:pic>
        <p:nvPicPr>
          <p:cNvPr id="6" name="Picture Placeholder 5" descr="Ch02fig02.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37491" r="-37491"/>
          <a:stretch>
            <a:fillRect/>
          </a:stretch>
        </p:blipFill>
        <p:spPr>
          <a:xfrm>
            <a:off x="219075" y="138113"/>
            <a:ext cx="8705850" cy="5727700"/>
          </a:xfrm>
        </p:spPr>
      </p:pic>
      <p:sp>
        <p:nvSpPr>
          <p:cNvPr id="10" name="Text Placeholder 9"/>
          <p:cNvSpPr>
            <a:spLocks noGrp="1"/>
          </p:cNvSpPr>
          <p:nvPr>
            <p:ph type="body" sz="half" idx="2"/>
          </p:nvPr>
        </p:nvSpPr>
        <p:spPr/>
        <p:txBody>
          <a:bodyPr/>
          <a:lstStyle/>
          <a:p>
            <a:endParaRPr lang="en-US"/>
          </a:p>
        </p:txBody>
      </p:sp>
      <p:pic>
        <p:nvPicPr>
          <p:cNvPr id="3" name="Picture 2" descr="2_2_examples_of_periodic_signal.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
        <p:nvSpPr>
          <p:cNvPr id="11" name="Slide Number Placeholder 1"/>
          <p:cNvSpPr>
            <a:spLocks noGrp="1"/>
          </p:cNvSpPr>
          <p:nvPr/>
        </p:nvSpPr>
        <p:spPr>
          <a:xfrm>
            <a:off x="5449455" y="6355051"/>
            <a:ext cx="3237345" cy="365125"/>
          </a:xfrm>
          <a:prstGeom prst="rect">
            <a:avLst/>
          </a:prstGeom>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200" kern="1200">
                <a:solidFill>
                  <a:schemeClr val="tx1"/>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TRANSMISSION FUNDAMENTALS 2-</a:t>
            </a:r>
            <a:fld id="{2087C72B-B898-BA49-91D7-18739C8DDC39}" type="slidenum">
              <a:rPr lang="en-US" smtClean="0"/>
              <a:pPr/>
              <a:t>70</a:t>
            </a:fld>
            <a:endParaRPr lang="en-US" dirty="0"/>
          </a:p>
        </p:txBody>
      </p:sp>
    </p:spTree>
    <p:extLst>
      <p:ext uri="{BB962C8B-B14F-4D97-AF65-F5344CB8AC3E}">
        <p14:creationId xmlns:p14="http://schemas.microsoft.com/office/powerpoint/2010/main" val="2812545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dirty="0">
                <a:cs typeface="Times New Roman" charset="0"/>
              </a:rPr>
              <a:t>Time-Domain Concepts</a:t>
            </a:r>
          </a:p>
        </p:txBody>
      </p:sp>
      <p:sp>
        <p:nvSpPr>
          <p:cNvPr id="291843" name="Rectangle 3"/>
          <p:cNvSpPr>
            <a:spLocks noGrp="1" noChangeArrowheads="1"/>
          </p:cNvSpPr>
          <p:nvPr>
            <p:ph idx="1"/>
          </p:nvPr>
        </p:nvSpPr>
        <p:spPr>
          <a:xfrm>
            <a:off x="457200" y="1600200"/>
            <a:ext cx="8229600" cy="4983162"/>
          </a:xfrm>
        </p:spPr>
        <p:txBody>
          <a:bodyPr>
            <a:normAutofit fontScale="70000" lnSpcReduction="20000"/>
          </a:bodyPr>
          <a:lstStyle/>
          <a:p>
            <a:r>
              <a:rPr lang="en-US" sz="2800" b="1" dirty="0">
                <a:cs typeface="Times New Roman" charset="0"/>
              </a:rPr>
              <a:t>Peak amplitude (</a:t>
            </a:r>
            <a:r>
              <a:rPr lang="en-US" sz="2800" b="1" i="1" dirty="0">
                <a:cs typeface="Times New Roman" charset="0"/>
              </a:rPr>
              <a:t>A</a:t>
            </a:r>
            <a:r>
              <a:rPr lang="en-US" sz="2800" b="1" dirty="0">
                <a:cs typeface="Times New Roman" charset="0"/>
              </a:rPr>
              <a:t>) </a:t>
            </a:r>
            <a:r>
              <a:rPr lang="en-US" sz="2800" dirty="0">
                <a:cs typeface="Times New Roman" charset="0"/>
              </a:rPr>
              <a:t>- maximum value or strength of the signal over time; typically measured in volts</a:t>
            </a:r>
          </a:p>
          <a:p>
            <a:r>
              <a:rPr lang="en-US" sz="2800" b="1" dirty="0">
                <a:cs typeface="Times New Roman" charset="0"/>
              </a:rPr>
              <a:t>Frequency (</a:t>
            </a:r>
            <a:r>
              <a:rPr lang="en-US" sz="2800" b="1" i="1" dirty="0">
                <a:cs typeface="Times New Roman" charset="0"/>
              </a:rPr>
              <a:t>f</a:t>
            </a:r>
            <a:r>
              <a:rPr lang="en-US" sz="2800" b="1" dirty="0">
                <a:cs typeface="Times New Roman" charset="0"/>
              </a:rPr>
              <a:t>)</a:t>
            </a:r>
          </a:p>
          <a:p>
            <a:pPr lvl="1"/>
            <a:r>
              <a:rPr lang="en-US" sz="2400" dirty="0">
                <a:cs typeface="Times New Roman" charset="0"/>
              </a:rPr>
              <a:t>Rate, in cycles per second, or Hertz (Hz) at which the signal repeats</a:t>
            </a:r>
            <a:endParaRPr lang="tr-TR" sz="2400" dirty="0">
              <a:cs typeface="Times New Roman" charset="0"/>
            </a:endParaRPr>
          </a:p>
          <a:p>
            <a:pPr lvl="1"/>
            <a:r>
              <a:rPr lang="en-US" sz="2400" dirty="0" err="1">
                <a:cs typeface="Times New Roman" charset="0"/>
              </a:rPr>
              <a:t>Frekans</a:t>
            </a:r>
            <a:r>
              <a:rPr lang="en-US" sz="2400" dirty="0">
                <a:cs typeface="Times New Roman" charset="0"/>
              </a:rPr>
              <a:t> </a:t>
            </a:r>
            <a:r>
              <a:rPr lang="en-US" sz="2400" dirty="0" err="1">
                <a:cs typeface="Times New Roman" charset="0"/>
              </a:rPr>
              <a:t>bir</a:t>
            </a:r>
            <a:r>
              <a:rPr lang="en-US" sz="2400" dirty="0">
                <a:cs typeface="Times New Roman" charset="0"/>
              </a:rPr>
              <a:t> </a:t>
            </a:r>
            <a:r>
              <a:rPr lang="en-US" sz="2400" dirty="0" err="1">
                <a:cs typeface="Times New Roman" charset="0"/>
              </a:rPr>
              <a:t>olayın</a:t>
            </a:r>
            <a:r>
              <a:rPr lang="en-US" sz="2400" dirty="0">
                <a:cs typeface="Times New Roman" charset="0"/>
              </a:rPr>
              <a:t> </a:t>
            </a:r>
            <a:r>
              <a:rPr lang="en-US" sz="2400" dirty="0" err="1">
                <a:cs typeface="Times New Roman" charset="0"/>
              </a:rPr>
              <a:t>birim</a:t>
            </a:r>
            <a:r>
              <a:rPr lang="en-US" sz="2400" dirty="0">
                <a:cs typeface="Times New Roman" charset="0"/>
              </a:rPr>
              <a:t> zaman (</a:t>
            </a:r>
            <a:r>
              <a:rPr lang="en-US" sz="2400" dirty="0" err="1">
                <a:cs typeface="Times New Roman" charset="0"/>
              </a:rPr>
              <a:t>genel</a:t>
            </a:r>
            <a:r>
              <a:rPr lang="en-US" sz="2400" dirty="0">
                <a:cs typeface="Times New Roman" charset="0"/>
              </a:rPr>
              <a:t> </a:t>
            </a:r>
            <a:r>
              <a:rPr lang="en-US" sz="2400" dirty="0" err="1">
                <a:cs typeface="Times New Roman" charset="0"/>
              </a:rPr>
              <a:t>olarak</a:t>
            </a:r>
            <a:r>
              <a:rPr lang="en-US" sz="2400" dirty="0">
                <a:cs typeface="Times New Roman" charset="0"/>
              </a:rPr>
              <a:t> 1 </a:t>
            </a:r>
            <a:r>
              <a:rPr lang="en-US" sz="2400" dirty="0" err="1">
                <a:cs typeface="Times New Roman" charset="0"/>
              </a:rPr>
              <a:t>saniye</a:t>
            </a:r>
            <a:r>
              <a:rPr lang="en-US" sz="2400" dirty="0">
                <a:cs typeface="Times New Roman" charset="0"/>
              </a:rPr>
              <a:t>) </a:t>
            </a:r>
            <a:r>
              <a:rPr lang="en-US" sz="2400" dirty="0" err="1">
                <a:cs typeface="Times New Roman" charset="0"/>
              </a:rPr>
              <a:t>içinde</a:t>
            </a:r>
            <a:r>
              <a:rPr lang="en-US" sz="2400" dirty="0">
                <a:cs typeface="Times New Roman" charset="0"/>
              </a:rPr>
              <a:t> </a:t>
            </a:r>
            <a:r>
              <a:rPr lang="en-US" sz="2400" dirty="0" err="1">
                <a:cs typeface="Times New Roman" charset="0"/>
              </a:rPr>
              <a:t>hangi</a:t>
            </a:r>
            <a:r>
              <a:rPr lang="en-US" sz="2400" dirty="0">
                <a:cs typeface="Times New Roman" charset="0"/>
              </a:rPr>
              <a:t> </a:t>
            </a:r>
            <a:r>
              <a:rPr lang="en-US" sz="2400" dirty="0" err="1">
                <a:cs typeface="Times New Roman" charset="0"/>
              </a:rPr>
              <a:t>sıklıkla</a:t>
            </a:r>
            <a:r>
              <a:rPr lang="en-US" sz="2400" dirty="0">
                <a:cs typeface="Times New Roman" charset="0"/>
              </a:rPr>
              <a:t>, </a:t>
            </a:r>
            <a:r>
              <a:rPr lang="en-US" sz="2400" dirty="0" err="1">
                <a:cs typeface="Times New Roman" charset="0"/>
              </a:rPr>
              <a:t>kaç</a:t>
            </a:r>
            <a:r>
              <a:rPr lang="en-US" sz="2400" dirty="0">
                <a:cs typeface="Times New Roman" charset="0"/>
              </a:rPr>
              <a:t> </a:t>
            </a:r>
            <a:r>
              <a:rPr lang="en-US" sz="2400" dirty="0" err="1">
                <a:cs typeface="Times New Roman" charset="0"/>
              </a:rPr>
              <a:t>defa</a:t>
            </a:r>
            <a:r>
              <a:rPr lang="en-US" sz="2400" dirty="0">
                <a:cs typeface="Times New Roman" charset="0"/>
              </a:rPr>
              <a:t> </a:t>
            </a:r>
            <a:r>
              <a:rPr lang="en-US" sz="2400" dirty="0" err="1">
                <a:cs typeface="Times New Roman" charset="0"/>
              </a:rPr>
              <a:t>tekrarlandığının</a:t>
            </a:r>
            <a:r>
              <a:rPr lang="en-US" sz="2400" dirty="0">
                <a:cs typeface="Times New Roman" charset="0"/>
              </a:rPr>
              <a:t> </a:t>
            </a:r>
            <a:r>
              <a:rPr lang="en-US" sz="2400" dirty="0" err="1">
                <a:cs typeface="Times New Roman" charset="0"/>
              </a:rPr>
              <a:t>ölçümüdür</a:t>
            </a:r>
            <a:r>
              <a:rPr lang="en-US" sz="2400" dirty="0">
                <a:cs typeface="Times New Roman" charset="0"/>
              </a:rPr>
              <a:t>. </a:t>
            </a:r>
            <a:r>
              <a:rPr lang="en-US" sz="2400" dirty="0" err="1">
                <a:cs typeface="Times New Roman" charset="0"/>
              </a:rPr>
              <a:t>Frekansını</a:t>
            </a:r>
            <a:r>
              <a:rPr lang="en-US" sz="2400" dirty="0">
                <a:cs typeface="Times New Roman" charset="0"/>
              </a:rPr>
              <a:t> </a:t>
            </a:r>
            <a:r>
              <a:rPr lang="en-US" sz="2400" dirty="0" err="1">
                <a:cs typeface="Times New Roman" charset="0"/>
              </a:rPr>
              <a:t>ölçmek</a:t>
            </a:r>
            <a:r>
              <a:rPr lang="en-US" sz="2400" dirty="0">
                <a:cs typeface="Times New Roman" charset="0"/>
              </a:rPr>
              <a:t> </a:t>
            </a:r>
            <a:r>
              <a:rPr lang="en-US" sz="2400" dirty="0" err="1">
                <a:cs typeface="Times New Roman" charset="0"/>
              </a:rPr>
              <a:t>için</a:t>
            </a:r>
            <a:r>
              <a:rPr lang="en-US" sz="2400" dirty="0">
                <a:cs typeface="Times New Roman" charset="0"/>
              </a:rPr>
              <a:t> </a:t>
            </a:r>
            <a:r>
              <a:rPr lang="en-US" sz="2400" dirty="0" err="1">
                <a:cs typeface="Times New Roman" charset="0"/>
              </a:rPr>
              <a:t>bir</a:t>
            </a:r>
            <a:r>
              <a:rPr lang="en-US" sz="2400" dirty="0">
                <a:cs typeface="Times New Roman" charset="0"/>
              </a:rPr>
              <a:t> </a:t>
            </a:r>
            <a:r>
              <a:rPr lang="en-US" sz="2400" dirty="0" err="1">
                <a:cs typeface="Times New Roman" charset="0"/>
              </a:rPr>
              <a:t>olayın</a:t>
            </a:r>
            <a:r>
              <a:rPr lang="en-US" sz="2400" dirty="0">
                <a:cs typeface="Times New Roman" charset="0"/>
              </a:rPr>
              <a:t> </a:t>
            </a:r>
            <a:r>
              <a:rPr lang="en-US" sz="2400" dirty="0" err="1">
                <a:cs typeface="Times New Roman" charset="0"/>
              </a:rPr>
              <a:t>belirli</a:t>
            </a:r>
            <a:r>
              <a:rPr lang="en-US" sz="2400" dirty="0">
                <a:cs typeface="Times New Roman" charset="0"/>
              </a:rPr>
              <a:t> </a:t>
            </a:r>
            <a:r>
              <a:rPr lang="en-US" sz="2400" dirty="0" err="1">
                <a:cs typeface="Times New Roman" charset="0"/>
              </a:rPr>
              <a:t>bir</a:t>
            </a:r>
            <a:r>
              <a:rPr lang="en-US" sz="2400" dirty="0">
                <a:cs typeface="Times New Roman" charset="0"/>
              </a:rPr>
              <a:t> zaman </a:t>
            </a:r>
            <a:r>
              <a:rPr lang="en-US" sz="2400" dirty="0" err="1">
                <a:cs typeface="Times New Roman" charset="0"/>
              </a:rPr>
              <a:t>aralığında</a:t>
            </a:r>
            <a:r>
              <a:rPr lang="en-US" sz="2400" dirty="0">
                <a:cs typeface="Times New Roman" charset="0"/>
              </a:rPr>
              <a:t> </a:t>
            </a:r>
            <a:r>
              <a:rPr lang="en-US" sz="2400" dirty="0" err="1">
                <a:cs typeface="Times New Roman" charset="0"/>
              </a:rPr>
              <a:t>kaç</a:t>
            </a:r>
            <a:r>
              <a:rPr lang="en-US" sz="2400" dirty="0">
                <a:cs typeface="Times New Roman" charset="0"/>
              </a:rPr>
              <a:t> </a:t>
            </a:r>
            <a:r>
              <a:rPr lang="en-US" sz="2400" dirty="0" err="1">
                <a:cs typeface="Times New Roman" charset="0"/>
              </a:rPr>
              <a:t>kere</a:t>
            </a:r>
            <a:r>
              <a:rPr lang="en-US" sz="2400" dirty="0">
                <a:cs typeface="Times New Roman" charset="0"/>
              </a:rPr>
              <a:t> </a:t>
            </a:r>
            <a:r>
              <a:rPr lang="en-US" sz="2400" dirty="0" err="1">
                <a:cs typeface="Times New Roman" charset="0"/>
              </a:rPr>
              <a:t>tekrar</a:t>
            </a:r>
            <a:r>
              <a:rPr lang="en-US" sz="2400" dirty="0">
                <a:cs typeface="Times New Roman" charset="0"/>
              </a:rPr>
              <a:t> </a:t>
            </a:r>
            <a:r>
              <a:rPr lang="en-US" sz="2400" dirty="0" err="1">
                <a:cs typeface="Times New Roman" charset="0"/>
              </a:rPr>
              <a:t>ettiği</a:t>
            </a:r>
            <a:r>
              <a:rPr lang="en-US" sz="2400" dirty="0">
                <a:cs typeface="Times New Roman" charset="0"/>
              </a:rPr>
              <a:t> </a:t>
            </a:r>
            <a:r>
              <a:rPr lang="en-US" sz="2400" dirty="0" err="1">
                <a:cs typeface="Times New Roman" charset="0"/>
              </a:rPr>
              <a:t>sayılır</a:t>
            </a:r>
            <a:r>
              <a:rPr lang="en-US" sz="2400" dirty="0">
                <a:cs typeface="Times New Roman" charset="0"/>
              </a:rPr>
              <a:t>, </a:t>
            </a:r>
            <a:r>
              <a:rPr lang="en-US" sz="2400" dirty="0" err="1">
                <a:cs typeface="Times New Roman" charset="0"/>
              </a:rPr>
              <a:t>sonra</a:t>
            </a:r>
            <a:r>
              <a:rPr lang="en-US" sz="2400" dirty="0">
                <a:cs typeface="Times New Roman" charset="0"/>
              </a:rPr>
              <a:t> </a:t>
            </a:r>
            <a:r>
              <a:rPr lang="en-US" sz="2400" dirty="0" err="1">
                <a:cs typeface="Times New Roman" charset="0"/>
              </a:rPr>
              <a:t>bu</a:t>
            </a:r>
            <a:r>
              <a:rPr lang="en-US" sz="2400" dirty="0">
                <a:cs typeface="Times New Roman" charset="0"/>
              </a:rPr>
              <a:t> </a:t>
            </a:r>
            <a:r>
              <a:rPr lang="en-US" sz="2400" dirty="0" err="1">
                <a:cs typeface="Times New Roman" charset="0"/>
              </a:rPr>
              <a:t>sayı</a:t>
            </a:r>
            <a:r>
              <a:rPr lang="en-US" sz="2400" dirty="0">
                <a:cs typeface="Times New Roman" charset="0"/>
              </a:rPr>
              <a:t> zaman </a:t>
            </a:r>
            <a:r>
              <a:rPr lang="en-US" sz="2400" dirty="0" err="1">
                <a:cs typeface="Times New Roman" charset="0"/>
              </a:rPr>
              <a:t>aralığına</a:t>
            </a:r>
            <a:r>
              <a:rPr lang="en-US" sz="2400" dirty="0">
                <a:cs typeface="Times New Roman" charset="0"/>
              </a:rPr>
              <a:t> </a:t>
            </a:r>
            <a:r>
              <a:rPr lang="en-US" sz="2400" dirty="0" err="1">
                <a:cs typeface="Times New Roman" charset="0"/>
              </a:rPr>
              <a:t>bölünerek</a:t>
            </a:r>
            <a:r>
              <a:rPr lang="en-US" sz="2400" dirty="0">
                <a:cs typeface="Times New Roman" charset="0"/>
              </a:rPr>
              <a:t> </a:t>
            </a:r>
            <a:r>
              <a:rPr lang="en-US" sz="2400" dirty="0" err="1">
                <a:cs typeface="Times New Roman" charset="0"/>
              </a:rPr>
              <a:t>frekans</a:t>
            </a:r>
            <a:r>
              <a:rPr lang="en-US" sz="2400" dirty="0">
                <a:cs typeface="Times New Roman" charset="0"/>
              </a:rPr>
              <a:t> </a:t>
            </a:r>
            <a:r>
              <a:rPr lang="en-US" sz="2400" dirty="0" err="1">
                <a:cs typeface="Times New Roman" charset="0"/>
              </a:rPr>
              <a:t>elde</a:t>
            </a:r>
            <a:r>
              <a:rPr lang="en-US" sz="2400" dirty="0">
                <a:cs typeface="Times New Roman" charset="0"/>
              </a:rPr>
              <a:t> </a:t>
            </a:r>
            <a:r>
              <a:rPr lang="en-US" sz="2400" dirty="0" err="1">
                <a:cs typeface="Times New Roman" charset="0"/>
              </a:rPr>
              <a:t>edilir.F</a:t>
            </a:r>
            <a:r>
              <a:rPr lang="en-US" sz="2400" dirty="0">
                <a:cs typeface="Times New Roman" charset="0"/>
              </a:rPr>
              <a:t> = 1 / </a:t>
            </a:r>
            <a:r>
              <a:rPr lang="en-US" sz="2400" dirty="0" err="1">
                <a:cs typeface="Times New Roman" charset="0"/>
              </a:rPr>
              <a:t>T’dir</a:t>
            </a:r>
            <a:r>
              <a:rPr lang="en-US" sz="2400" dirty="0">
                <a:cs typeface="Times New Roman" charset="0"/>
              </a:rPr>
              <a:t>.</a:t>
            </a:r>
          </a:p>
          <a:p>
            <a:pPr lvl="1"/>
            <a:r>
              <a:rPr lang="en-US" sz="2400" dirty="0">
                <a:cs typeface="Times New Roman" charset="0"/>
              </a:rPr>
              <a:t>F = </a:t>
            </a:r>
            <a:r>
              <a:rPr lang="en-US" sz="2400" dirty="0" err="1">
                <a:cs typeface="Times New Roman" charset="0"/>
              </a:rPr>
              <a:t>Frekans’tır</a:t>
            </a:r>
            <a:endParaRPr lang="en-US" sz="2400" dirty="0">
              <a:cs typeface="Times New Roman" charset="0"/>
            </a:endParaRPr>
          </a:p>
          <a:p>
            <a:pPr lvl="1"/>
            <a:endParaRPr lang="en-US" sz="2400" dirty="0">
              <a:cs typeface="Times New Roman" charset="0"/>
            </a:endParaRPr>
          </a:p>
          <a:p>
            <a:pPr lvl="1"/>
            <a:r>
              <a:rPr lang="en-US" sz="2400" dirty="0">
                <a:cs typeface="Times New Roman" charset="0"/>
              </a:rPr>
              <a:t>T = </a:t>
            </a:r>
            <a:r>
              <a:rPr lang="en-US" sz="2400" dirty="0" err="1">
                <a:cs typeface="Times New Roman" charset="0"/>
              </a:rPr>
              <a:t>Periyot’tur</a:t>
            </a:r>
            <a:r>
              <a:rPr lang="en-US" sz="2400" dirty="0">
                <a:cs typeface="Times New Roman" charset="0"/>
              </a:rPr>
              <a:t>.</a:t>
            </a:r>
          </a:p>
          <a:p>
            <a:r>
              <a:rPr lang="en-US" sz="2800" dirty="0">
                <a:cs typeface="Times New Roman" charset="0"/>
              </a:rPr>
              <a:t>Period (</a:t>
            </a:r>
            <a:r>
              <a:rPr lang="en-US" sz="2800" i="1" dirty="0">
                <a:cs typeface="Times New Roman" charset="0"/>
              </a:rPr>
              <a:t>T</a:t>
            </a:r>
            <a:r>
              <a:rPr lang="en-US" sz="2800" dirty="0">
                <a:cs typeface="Times New Roman" charset="0"/>
              </a:rPr>
              <a:t>) -Bir tam </a:t>
            </a:r>
            <a:r>
              <a:rPr lang="en-US" sz="2800" dirty="0" err="1">
                <a:cs typeface="Times New Roman" charset="0"/>
              </a:rPr>
              <a:t>dalganın</a:t>
            </a:r>
            <a:r>
              <a:rPr lang="en-US" sz="2800" dirty="0">
                <a:cs typeface="Times New Roman" charset="0"/>
              </a:rPr>
              <a:t> </a:t>
            </a:r>
            <a:r>
              <a:rPr lang="en-US" sz="2800" dirty="0" err="1">
                <a:cs typeface="Times New Roman" charset="0"/>
              </a:rPr>
              <a:t>oluşması</a:t>
            </a:r>
            <a:r>
              <a:rPr lang="en-US" sz="2800" dirty="0">
                <a:cs typeface="Times New Roman" charset="0"/>
              </a:rPr>
              <a:t> </a:t>
            </a:r>
            <a:r>
              <a:rPr lang="en-US" sz="2800" dirty="0" err="1">
                <a:cs typeface="Times New Roman" charset="0"/>
              </a:rPr>
              <a:t>için</a:t>
            </a:r>
            <a:r>
              <a:rPr lang="en-US" sz="2800" dirty="0">
                <a:cs typeface="Times New Roman" charset="0"/>
              </a:rPr>
              <a:t> </a:t>
            </a:r>
            <a:r>
              <a:rPr lang="en-US" sz="2800" dirty="0" err="1">
                <a:cs typeface="Times New Roman" charset="0"/>
              </a:rPr>
              <a:t>geçen</a:t>
            </a:r>
            <a:r>
              <a:rPr lang="en-US" sz="2800" dirty="0">
                <a:cs typeface="Times New Roman" charset="0"/>
              </a:rPr>
              <a:t> </a:t>
            </a:r>
            <a:r>
              <a:rPr lang="en-US" sz="2800" dirty="0" err="1">
                <a:cs typeface="Times New Roman" charset="0"/>
              </a:rPr>
              <a:t>süreye</a:t>
            </a:r>
            <a:r>
              <a:rPr lang="en-US" sz="2800" dirty="0">
                <a:cs typeface="Times New Roman" charset="0"/>
              </a:rPr>
              <a:t> </a:t>
            </a:r>
            <a:r>
              <a:rPr lang="en-US" sz="2800" dirty="0" err="1">
                <a:cs typeface="Times New Roman" charset="0"/>
              </a:rPr>
              <a:t>periyot</a:t>
            </a:r>
            <a:r>
              <a:rPr lang="en-US" sz="2800" dirty="0">
                <a:cs typeface="Times New Roman" charset="0"/>
              </a:rPr>
              <a:t> </a:t>
            </a:r>
            <a:r>
              <a:rPr lang="en-US" sz="2800" dirty="0" err="1">
                <a:cs typeface="Times New Roman" charset="0"/>
              </a:rPr>
              <a:t>denir</a:t>
            </a:r>
            <a:r>
              <a:rPr lang="en-US" sz="2800" dirty="0">
                <a:cs typeface="Times New Roman" charset="0"/>
              </a:rPr>
              <a:t>. “T” </a:t>
            </a:r>
            <a:r>
              <a:rPr lang="en-US" sz="2800" dirty="0" err="1">
                <a:cs typeface="Times New Roman" charset="0"/>
              </a:rPr>
              <a:t>harfi</a:t>
            </a:r>
            <a:r>
              <a:rPr lang="en-US" sz="2800" dirty="0">
                <a:cs typeface="Times New Roman" charset="0"/>
              </a:rPr>
              <a:t> </a:t>
            </a:r>
            <a:r>
              <a:rPr lang="en-US" sz="2800" dirty="0" err="1">
                <a:cs typeface="Times New Roman" charset="0"/>
              </a:rPr>
              <a:t>ile</a:t>
            </a:r>
            <a:r>
              <a:rPr lang="en-US" sz="2800" dirty="0">
                <a:cs typeface="Times New Roman" charset="0"/>
              </a:rPr>
              <a:t> </a:t>
            </a:r>
            <a:r>
              <a:rPr lang="en-US" sz="2800" dirty="0" err="1">
                <a:cs typeface="Times New Roman" charset="0"/>
              </a:rPr>
              <a:t>gösterilir</a:t>
            </a:r>
            <a:r>
              <a:rPr lang="en-US" sz="2800" dirty="0">
                <a:cs typeface="Times New Roman" charset="0"/>
              </a:rPr>
              <a:t>. </a:t>
            </a:r>
            <a:r>
              <a:rPr lang="en-US" sz="2800" dirty="0" err="1">
                <a:cs typeface="Times New Roman" charset="0"/>
              </a:rPr>
              <a:t>Frekans</a:t>
            </a:r>
            <a:r>
              <a:rPr lang="en-US" sz="2800" dirty="0">
                <a:cs typeface="Times New Roman" charset="0"/>
              </a:rPr>
              <a:t> </a:t>
            </a:r>
            <a:r>
              <a:rPr lang="en-US" sz="2800" dirty="0" err="1">
                <a:cs typeface="Times New Roman" charset="0"/>
              </a:rPr>
              <a:t>ile</a:t>
            </a:r>
            <a:r>
              <a:rPr lang="en-US" sz="2800" dirty="0">
                <a:cs typeface="Times New Roman" charset="0"/>
              </a:rPr>
              <a:t> </a:t>
            </a:r>
            <a:r>
              <a:rPr lang="en-US" sz="2800" dirty="0" err="1">
                <a:cs typeface="Times New Roman" charset="0"/>
              </a:rPr>
              <a:t>ters</a:t>
            </a:r>
            <a:r>
              <a:rPr lang="en-US" sz="2800" dirty="0">
                <a:cs typeface="Times New Roman" charset="0"/>
              </a:rPr>
              <a:t> </a:t>
            </a:r>
            <a:r>
              <a:rPr lang="en-US" sz="2800" dirty="0" err="1">
                <a:cs typeface="Times New Roman" charset="0"/>
              </a:rPr>
              <a:t>orantılıdır</a:t>
            </a:r>
            <a:r>
              <a:rPr lang="en-US" sz="2800" dirty="0">
                <a:cs typeface="Times New Roman" charset="0"/>
              </a:rPr>
              <a:t>. </a:t>
            </a:r>
            <a:r>
              <a:rPr lang="en-US" sz="2800" dirty="0" err="1">
                <a:cs typeface="Times New Roman" charset="0"/>
              </a:rPr>
              <a:t>Birimi</a:t>
            </a:r>
            <a:r>
              <a:rPr lang="en-US" sz="2800" dirty="0">
                <a:cs typeface="Times New Roman" charset="0"/>
              </a:rPr>
              <a:t> </a:t>
            </a:r>
            <a:r>
              <a:rPr lang="en-US" sz="2800" dirty="0" err="1">
                <a:cs typeface="Times New Roman" charset="0"/>
              </a:rPr>
              <a:t>saniyedir</a:t>
            </a:r>
            <a:r>
              <a:rPr lang="en-US" sz="2800" dirty="0">
                <a:cs typeface="Times New Roman" charset="0"/>
              </a:rPr>
              <a:t>.</a:t>
            </a:r>
          </a:p>
          <a:p>
            <a:pPr lvl="1"/>
            <a:r>
              <a:rPr lang="en-US" sz="2400" i="1" dirty="0">
                <a:cs typeface="Times New Roman" charset="0"/>
              </a:rPr>
              <a:t>T</a:t>
            </a:r>
            <a:r>
              <a:rPr lang="en-US" sz="2400" dirty="0">
                <a:cs typeface="Times New Roman" charset="0"/>
              </a:rPr>
              <a:t> = 1/</a:t>
            </a:r>
            <a:r>
              <a:rPr lang="en-US" sz="2400" i="1" dirty="0">
                <a:cs typeface="Times New Roman" charset="0"/>
              </a:rPr>
              <a:t>f</a:t>
            </a:r>
          </a:p>
          <a:p>
            <a:r>
              <a:rPr lang="en-US" sz="2800" b="1" dirty="0">
                <a:cs typeface="Times New Roman" charset="0"/>
              </a:rPr>
              <a:t>Phase (</a:t>
            </a:r>
            <a:r>
              <a:rPr lang="en-US" sz="2800" b="1" i="1" dirty="0">
                <a:ea typeface="Lucida Grande"/>
                <a:sym typeface="Symbol" charset="0"/>
              </a:rPr>
              <a:t>ϕ</a:t>
            </a:r>
            <a:r>
              <a:rPr lang="en-US" sz="2800" b="1" dirty="0">
                <a:cs typeface="Times New Roman" charset="0"/>
              </a:rPr>
              <a:t>) </a:t>
            </a:r>
            <a:r>
              <a:rPr lang="en-US" sz="2800" dirty="0">
                <a:cs typeface="Times New Roman" charset="0"/>
              </a:rPr>
              <a:t>- measure of the relative position in time within a single period of a signal</a:t>
            </a:r>
            <a:r>
              <a:rPr lang="tr-TR" sz="2800" dirty="0">
                <a:cs typeface="Times New Roman" charset="0"/>
              </a:rPr>
              <a:t> ( Faz (</a:t>
            </a:r>
            <a:r>
              <a:rPr lang="tr-TR" sz="2800" dirty="0" err="1">
                <a:cs typeface="Times New Roman" charset="0"/>
              </a:rPr>
              <a:t>phase</a:t>
            </a:r>
            <a:r>
              <a:rPr lang="tr-TR" sz="2800" dirty="0">
                <a:cs typeface="Times New Roman" charset="0"/>
              </a:rPr>
              <a:t>), zaman t=0 iken sinyalin pozisyonunu gösterir</a:t>
            </a:r>
            <a:endParaRPr lang="en-US" sz="2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71</a:t>
            </a:fld>
            <a:endParaRPr lang="en-US" dirty="0"/>
          </a:p>
        </p:txBody>
      </p:sp>
    </p:spTree>
    <p:extLst>
      <p:ext uri="{BB962C8B-B14F-4D97-AF65-F5344CB8AC3E}">
        <p14:creationId xmlns:p14="http://schemas.microsoft.com/office/powerpoint/2010/main" val="456669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dirty="0">
                <a:cs typeface="Times New Roman" charset="0"/>
              </a:rPr>
              <a:t>Time-Domain Concepts</a:t>
            </a:r>
          </a:p>
        </p:txBody>
      </p:sp>
      <p:sp>
        <p:nvSpPr>
          <p:cNvPr id="291843" name="Rectangle 3"/>
          <p:cNvSpPr>
            <a:spLocks noGrp="1" noChangeArrowheads="1"/>
          </p:cNvSpPr>
          <p:nvPr>
            <p:ph idx="1"/>
          </p:nvPr>
        </p:nvSpPr>
        <p:spPr>
          <a:xfrm>
            <a:off x="457200" y="1600200"/>
            <a:ext cx="8229600" cy="4983162"/>
          </a:xfrm>
        </p:spPr>
        <p:txBody>
          <a:bodyPr>
            <a:normAutofit fontScale="70000" lnSpcReduction="20000"/>
          </a:bodyPr>
          <a:lstStyle/>
          <a:p>
            <a:r>
              <a:rPr lang="en-US" sz="2800" b="1" dirty="0">
                <a:cs typeface="Times New Roman" charset="0"/>
              </a:rPr>
              <a:t>Peak amplitude (</a:t>
            </a:r>
            <a:r>
              <a:rPr lang="en-US" sz="2800" b="1" i="1" dirty="0">
                <a:cs typeface="Times New Roman" charset="0"/>
              </a:rPr>
              <a:t>A</a:t>
            </a:r>
            <a:r>
              <a:rPr lang="en-US" sz="2800" b="1" dirty="0">
                <a:cs typeface="Times New Roman" charset="0"/>
              </a:rPr>
              <a:t>) </a:t>
            </a:r>
            <a:r>
              <a:rPr lang="en-US" sz="2800" dirty="0">
                <a:cs typeface="Times New Roman" charset="0"/>
              </a:rPr>
              <a:t>- maximum value or strength of the signal over time; typically measured in volts</a:t>
            </a:r>
          </a:p>
          <a:p>
            <a:r>
              <a:rPr lang="en-US" sz="2800" b="1" dirty="0">
                <a:cs typeface="Times New Roman" charset="0"/>
              </a:rPr>
              <a:t>Frequency (</a:t>
            </a:r>
            <a:r>
              <a:rPr lang="en-US" sz="2800" b="1" i="1" dirty="0">
                <a:cs typeface="Times New Roman" charset="0"/>
              </a:rPr>
              <a:t>f</a:t>
            </a:r>
            <a:r>
              <a:rPr lang="en-US" sz="2800" b="1" dirty="0">
                <a:cs typeface="Times New Roman" charset="0"/>
              </a:rPr>
              <a:t>)</a:t>
            </a:r>
          </a:p>
          <a:p>
            <a:pPr lvl="1"/>
            <a:r>
              <a:rPr lang="en-US" sz="2400" dirty="0">
                <a:cs typeface="Times New Roman" charset="0"/>
              </a:rPr>
              <a:t>Rate, in cycles per second, or Hertz (Hz) at which the signal repeats</a:t>
            </a:r>
            <a:endParaRPr lang="tr-TR" sz="2400" dirty="0">
              <a:cs typeface="Times New Roman" charset="0"/>
            </a:endParaRPr>
          </a:p>
          <a:p>
            <a:pPr lvl="1"/>
            <a:r>
              <a:rPr lang="en-US" sz="2400" dirty="0" err="1">
                <a:cs typeface="Times New Roman" charset="0"/>
              </a:rPr>
              <a:t>Frekans</a:t>
            </a:r>
            <a:r>
              <a:rPr lang="en-US" sz="2400" dirty="0">
                <a:cs typeface="Times New Roman" charset="0"/>
              </a:rPr>
              <a:t> </a:t>
            </a:r>
            <a:r>
              <a:rPr lang="en-US" sz="2400" dirty="0" err="1">
                <a:cs typeface="Times New Roman" charset="0"/>
              </a:rPr>
              <a:t>bir</a:t>
            </a:r>
            <a:r>
              <a:rPr lang="en-US" sz="2400" dirty="0">
                <a:cs typeface="Times New Roman" charset="0"/>
              </a:rPr>
              <a:t> </a:t>
            </a:r>
            <a:r>
              <a:rPr lang="en-US" sz="2400" dirty="0" err="1">
                <a:cs typeface="Times New Roman" charset="0"/>
              </a:rPr>
              <a:t>olayın</a:t>
            </a:r>
            <a:r>
              <a:rPr lang="en-US" sz="2400" dirty="0">
                <a:cs typeface="Times New Roman" charset="0"/>
              </a:rPr>
              <a:t> </a:t>
            </a:r>
            <a:r>
              <a:rPr lang="en-US" sz="2400" dirty="0" err="1">
                <a:cs typeface="Times New Roman" charset="0"/>
              </a:rPr>
              <a:t>birim</a:t>
            </a:r>
            <a:r>
              <a:rPr lang="en-US" sz="2400" dirty="0">
                <a:cs typeface="Times New Roman" charset="0"/>
              </a:rPr>
              <a:t> zaman (</a:t>
            </a:r>
            <a:r>
              <a:rPr lang="en-US" sz="2400" dirty="0" err="1">
                <a:cs typeface="Times New Roman" charset="0"/>
              </a:rPr>
              <a:t>genel</a:t>
            </a:r>
            <a:r>
              <a:rPr lang="en-US" sz="2400" dirty="0">
                <a:cs typeface="Times New Roman" charset="0"/>
              </a:rPr>
              <a:t> </a:t>
            </a:r>
            <a:r>
              <a:rPr lang="en-US" sz="2400" dirty="0" err="1">
                <a:cs typeface="Times New Roman" charset="0"/>
              </a:rPr>
              <a:t>olarak</a:t>
            </a:r>
            <a:r>
              <a:rPr lang="en-US" sz="2400" dirty="0">
                <a:cs typeface="Times New Roman" charset="0"/>
              </a:rPr>
              <a:t> 1 </a:t>
            </a:r>
            <a:r>
              <a:rPr lang="en-US" sz="2400" dirty="0" err="1">
                <a:cs typeface="Times New Roman" charset="0"/>
              </a:rPr>
              <a:t>saniye</a:t>
            </a:r>
            <a:r>
              <a:rPr lang="en-US" sz="2400" dirty="0">
                <a:cs typeface="Times New Roman" charset="0"/>
              </a:rPr>
              <a:t>) </a:t>
            </a:r>
            <a:r>
              <a:rPr lang="en-US" sz="2400" dirty="0" err="1">
                <a:cs typeface="Times New Roman" charset="0"/>
              </a:rPr>
              <a:t>içinde</a:t>
            </a:r>
            <a:r>
              <a:rPr lang="en-US" sz="2400" dirty="0">
                <a:cs typeface="Times New Roman" charset="0"/>
              </a:rPr>
              <a:t> </a:t>
            </a:r>
            <a:r>
              <a:rPr lang="en-US" sz="2400" dirty="0" err="1">
                <a:cs typeface="Times New Roman" charset="0"/>
              </a:rPr>
              <a:t>hangi</a:t>
            </a:r>
            <a:r>
              <a:rPr lang="en-US" sz="2400" dirty="0">
                <a:cs typeface="Times New Roman" charset="0"/>
              </a:rPr>
              <a:t> </a:t>
            </a:r>
            <a:r>
              <a:rPr lang="en-US" sz="2400" dirty="0" err="1">
                <a:cs typeface="Times New Roman" charset="0"/>
              </a:rPr>
              <a:t>sıklıkla</a:t>
            </a:r>
            <a:r>
              <a:rPr lang="en-US" sz="2400" dirty="0">
                <a:cs typeface="Times New Roman" charset="0"/>
              </a:rPr>
              <a:t>, </a:t>
            </a:r>
            <a:r>
              <a:rPr lang="en-US" sz="2400" dirty="0" err="1">
                <a:cs typeface="Times New Roman" charset="0"/>
              </a:rPr>
              <a:t>kaç</a:t>
            </a:r>
            <a:r>
              <a:rPr lang="en-US" sz="2400" dirty="0">
                <a:cs typeface="Times New Roman" charset="0"/>
              </a:rPr>
              <a:t> </a:t>
            </a:r>
            <a:r>
              <a:rPr lang="en-US" sz="2400" dirty="0" err="1">
                <a:cs typeface="Times New Roman" charset="0"/>
              </a:rPr>
              <a:t>defa</a:t>
            </a:r>
            <a:r>
              <a:rPr lang="en-US" sz="2400" dirty="0">
                <a:cs typeface="Times New Roman" charset="0"/>
              </a:rPr>
              <a:t> </a:t>
            </a:r>
            <a:r>
              <a:rPr lang="en-US" sz="2400" dirty="0" err="1">
                <a:cs typeface="Times New Roman" charset="0"/>
              </a:rPr>
              <a:t>tekrarlandığının</a:t>
            </a:r>
            <a:r>
              <a:rPr lang="en-US" sz="2400" dirty="0">
                <a:cs typeface="Times New Roman" charset="0"/>
              </a:rPr>
              <a:t> </a:t>
            </a:r>
            <a:r>
              <a:rPr lang="en-US" sz="2400" dirty="0" err="1">
                <a:cs typeface="Times New Roman" charset="0"/>
              </a:rPr>
              <a:t>ölçümüdür</a:t>
            </a:r>
            <a:r>
              <a:rPr lang="en-US" sz="2400" dirty="0">
                <a:cs typeface="Times New Roman" charset="0"/>
              </a:rPr>
              <a:t>. </a:t>
            </a:r>
            <a:r>
              <a:rPr lang="en-US" sz="2400" dirty="0" err="1">
                <a:cs typeface="Times New Roman" charset="0"/>
              </a:rPr>
              <a:t>Frekansını</a:t>
            </a:r>
            <a:r>
              <a:rPr lang="en-US" sz="2400" dirty="0">
                <a:cs typeface="Times New Roman" charset="0"/>
              </a:rPr>
              <a:t> </a:t>
            </a:r>
            <a:r>
              <a:rPr lang="en-US" sz="2400" dirty="0" err="1">
                <a:cs typeface="Times New Roman" charset="0"/>
              </a:rPr>
              <a:t>ölçmek</a:t>
            </a:r>
            <a:r>
              <a:rPr lang="en-US" sz="2400" dirty="0">
                <a:cs typeface="Times New Roman" charset="0"/>
              </a:rPr>
              <a:t> </a:t>
            </a:r>
            <a:r>
              <a:rPr lang="en-US" sz="2400" dirty="0" err="1">
                <a:cs typeface="Times New Roman" charset="0"/>
              </a:rPr>
              <a:t>için</a:t>
            </a:r>
            <a:r>
              <a:rPr lang="en-US" sz="2400" dirty="0">
                <a:cs typeface="Times New Roman" charset="0"/>
              </a:rPr>
              <a:t> </a:t>
            </a:r>
            <a:r>
              <a:rPr lang="en-US" sz="2400" dirty="0" err="1">
                <a:cs typeface="Times New Roman" charset="0"/>
              </a:rPr>
              <a:t>bir</a:t>
            </a:r>
            <a:r>
              <a:rPr lang="en-US" sz="2400" dirty="0">
                <a:cs typeface="Times New Roman" charset="0"/>
              </a:rPr>
              <a:t> </a:t>
            </a:r>
            <a:r>
              <a:rPr lang="en-US" sz="2400" dirty="0" err="1">
                <a:cs typeface="Times New Roman" charset="0"/>
              </a:rPr>
              <a:t>olayın</a:t>
            </a:r>
            <a:r>
              <a:rPr lang="en-US" sz="2400" dirty="0">
                <a:cs typeface="Times New Roman" charset="0"/>
              </a:rPr>
              <a:t> </a:t>
            </a:r>
            <a:r>
              <a:rPr lang="en-US" sz="2400" dirty="0" err="1">
                <a:cs typeface="Times New Roman" charset="0"/>
              </a:rPr>
              <a:t>belirli</a:t>
            </a:r>
            <a:r>
              <a:rPr lang="en-US" sz="2400" dirty="0">
                <a:cs typeface="Times New Roman" charset="0"/>
              </a:rPr>
              <a:t> </a:t>
            </a:r>
            <a:r>
              <a:rPr lang="en-US" sz="2400" dirty="0" err="1">
                <a:cs typeface="Times New Roman" charset="0"/>
              </a:rPr>
              <a:t>bir</a:t>
            </a:r>
            <a:r>
              <a:rPr lang="en-US" sz="2400" dirty="0">
                <a:cs typeface="Times New Roman" charset="0"/>
              </a:rPr>
              <a:t> zaman </a:t>
            </a:r>
            <a:r>
              <a:rPr lang="en-US" sz="2400" dirty="0" err="1">
                <a:cs typeface="Times New Roman" charset="0"/>
              </a:rPr>
              <a:t>aralığında</a:t>
            </a:r>
            <a:r>
              <a:rPr lang="en-US" sz="2400" dirty="0">
                <a:cs typeface="Times New Roman" charset="0"/>
              </a:rPr>
              <a:t> </a:t>
            </a:r>
            <a:r>
              <a:rPr lang="en-US" sz="2400" dirty="0" err="1">
                <a:cs typeface="Times New Roman" charset="0"/>
              </a:rPr>
              <a:t>kaç</a:t>
            </a:r>
            <a:r>
              <a:rPr lang="en-US" sz="2400" dirty="0">
                <a:cs typeface="Times New Roman" charset="0"/>
              </a:rPr>
              <a:t> </a:t>
            </a:r>
            <a:r>
              <a:rPr lang="en-US" sz="2400" dirty="0" err="1">
                <a:cs typeface="Times New Roman" charset="0"/>
              </a:rPr>
              <a:t>kere</a:t>
            </a:r>
            <a:r>
              <a:rPr lang="en-US" sz="2400" dirty="0">
                <a:cs typeface="Times New Roman" charset="0"/>
              </a:rPr>
              <a:t> </a:t>
            </a:r>
            <a:r>
              <a:rPr lang="en-US" sz="2400" dirty="0" err="1">
                <a:cs typeface="Times New Roman" charset="0"/>
              </a:rPr>
              <a:t>tekrar</a:t>
            </a:r>
            <a:r>
              <a:rPr lang="en-US" sz="2400" dirty="0">
                <a:cs typeface="Times New Roman" charset="0"/>
              </a:rPr>
              <a:t> </a:t>
            </a:r>
            <a:r>
              <a:rPr lang="en-US" sz="2400" dirty="0" err="1">
                <a:cs typeface="Times New Roman" charset="0"/>
              </a:rPr>
              <a:t>ettiği</a:t>
            </a:r>
            <a:r>
              <a:rPr lang="en-US" sz="2400" dirty="0">
                <a:cs typeface="Times New Roman" charset="0"/>
              </a:rPr>
              <a:t> </a:t>
            </a:r>
            <a:r>
              <a:rPr lang="en-US" sz="2400" dirty="0" err="1">
                <a:cs typeface="Times New Roman" charset="0"/>
              </a:rPr>
              <a:t>sayılır</a:t>
            </a:r>
            <a:r>
              <a:rPr lang="en-US" sz="2400" dirty="0">
                <a:cs typeface="Times New Roman" charset="0"/>
              </a:rPr>
              <a:t>, </a:t>
            </a:r>
            <a:r>
              <a:rPr lang="en-US" sz="2400" dirty="0" err="1">
                <a:cs typeface="Times New Roman" charset="0"/>
              </a:rPr>
              <a:t>sonra</a:t>
            </a:r>
            <a:r>
              <a:rPr lang="en-US" sz="2400" dirty="0">
                <a:cs typeface="Times New Roman" charset="0"/>
              </a:rPr>
              <a:t> </a:t>
            </a:r>
            <a:r>
              <a:rPr lang="en-US" sz="2400" dirty="0" err="1">
                <a:cs typeface="Times New Roman" charset="0"/>
              </a:rPr>
              <a:t>bu</a:t>
            </a:r>
            <a:r>
              <a:rPr lang="en-US" sz="2400" dirty="0">
                <a:cs typeface="Times New Roman" charset="0"/>
              </a:rPr>
              <a:t> </a:t>
            </a:r>
            <a:r>
              <a:rPr lang="en-US" sz="2400" dirty="0" err="1">
                <a:cs typeface="Times New Roman" charset="0"/>
              </a:rPr>
              <a:t>sayı</a:t>
            </a:r>
            <a:r>
              <a:rPr lang="en-US" sz="2400" dirty="0">
                <a:cs typeface="Times New Roman" charset="0"/>
              </a:rPr>
              <a:t> zaman </a:t>
            </a:r>
            <a:r>
              <a:rPr lang="en-US" sz="2400" dirty="0" err="1">
                <a:cs typeface="Times New Roman" charset="0"/>
              </a:rPr>
              <a:t>aralığına</a:t>
            </a:r>
            <a:r>
              <a:rPr lang="en-US" sz="2400" dirty="0">
                <a:cs typeface="Times New Roman" charset="0"/>
              </a:rPr>
              <a:t> </a:t>
            </a:r>
            <a:r>
              <a:rPr lang="en-US" sz="2400" dirty="0" err="1">
                <a:cs typeface="Times New Roman" charset="0"/>
              </a:rPr>
              <a:t>bölünerek</a:t>
            </a:r>
            <a:r>
              <a:rPr lang="en-US" sz="2400" dirty="0">
                <a:cs typeface="Times New Roman" charset="0"/>
              </a:rPr>
              <a:t> </a:t>
            </a:r>
            <a:r>
              <a:rPr lang="en-US" sz="2400" dirty="0" err="1">
                <a:cs typeface="Times New Roman" charset="0"/>
              </a:rPr>
              <a:t>frekans</a:t>
            </a:r>
            <a:r>
              <a:rPr lang="en-US" sz="2400" dirty="0">
                <a:cs typeface="Times New Roman" charset="0"/>
              </a:rPr>
              <a:t> </a:t>
            </a:r>
            <a:r>
              <a:rPr lang="en-US" sz="2400" dirty="0" err="1">
                <a:cs typeface="Times New Roman" charset="0"/>
              </a:rPr>
              <a:t>elde</a:t>
            </a:r>
            <a:r>
              <a:rPr lang="en-US" sz="2400" dirty="0">
                <a:cs typeface="Times New Roman" charset="0"/>
              </a:rPr>
              <a:t> </a:t>
            </a:r>
            <a:r>
              <a:rPr lang="en-US" sz="2400" dirty="0" err="1">
                <a:cs typeface="Times New Roman" charset="0"/>
              </a:rPr>
              <a:t>edilir.F</a:t>
            </a:r>
            <a:r>
              <a:rPr lang="en-US" sz="2400" dirty="0">
                <a:cs typeface="Times New Roman" charset="0"/>
              </a:rPr>
              <a:t> = 1 / </a:t>
            </a:r>
            <a:r>
              <a:rPr lang="en-US" sz="2400" dirty="0" err="1">
                <a:cs typeface="Times New Roman" charset="0"/>
              </a:rPr>
              <a:t>T’dir</a:t>
            </a:r>
            <a:r>
              <a:rPr lang="en-US" sz="2400" dirty="0">
                <a:cs typeface="Times New Roman" charset="0"/>
              </a:rPr>
              <a:t>.</a:t>
            </a:r>
          </a:p>
          <a:p>
            <a:pPr lvl="1"/>
            <a:r>
              <a:rPr lang="en-US" sz="2400" dirty="0">
                <a:cs typeface="Times New Roman" charset="0"/>
              </a:rPr>
              <a:t>F = </a:t>
            </a:r>
            <a:r>
              <a:rPr lang="en-US" sz="2400" dirty="0" err="1">
                <a:cs typeface="Times New Roman" charset="0"/>
              </a:rPr>
              <a:t>Frekans’tır</a:t>
            </a:r>
            <a:endParaRPr lang="en-US" sz="2400" dirty="0">
              <a:cs typeface="Times New Roman" charset="0"/>
            </a:endParaRPr>
          </a:p>
          <a:p>
            <a:pPr lvl="1"/>
            <a:endParaRPr lang="en-US" sz="2400" dirty="0">
              <a:cs typeface="Times New Roman" charset="0"/>
            </a:endParaRPr>
          </a:p>
          <a:p>
            <a:pPr lvl="1"/>
            <a:r>
              <a:rPr lang="en-US" sz="2400" dirty="0">
                <a:cs typeface="Times New Roman" charset="0"/>
              </a:rPr>
              <a:t>T = </a:t>
            </a:r>
            <a:r>
              <a:rPr lang="en-US" sz="2400" dirty="0" err="1">
                <a:cs typeface="Times New Roman" charset="0"/>
              </a:rPr>
              <a:t>Periyot’tur</a:t>
            </a:r>
            <a:r>
              <a:rPr lang="en-US" sz="2400" dirty="0">
                <a:cs typeface="Times New Roman" charset="0"/>
              </a:rPr>
              <a:t>.</a:t>
            </a:r>
          </a:p>
          <a:p>
            <a:r>
              <a:rPr lang="en-US" sz="2800" dirty="0">
                <a:cs typeface="Times New Roman" charset="0"/>
              </a:rPr>
              <a:t>Period (</a:t>
            </a:r>
            <a:r>
              <a:rPr lang="en-US" sz="2800" i="1" dirty="0">
                <a:cs typeface="Times New Roman" charset="0"/>
              </a:rPr>
              <a:t>T</a:t>
            </a:r>
            <a:r>
              <a:rPr lang="en-US" sz="2800" dirty="0">
                <a:cs typeface="Times New Roman" charset="0"/>
              </a:rPr>
              <a:t>) -Bir tam </a:t>
            </a:r>
            <a:r>
              <a:rPr lang="en-US" sz="2800" dirty="0" err="1">
                <a:cs typeface="Times New Roman" charset="0"/>
              </a:rPr>
              <a:t>dalganın</a:t>
            </a:r>
            <a:r>
              <a:rPr lang="en-US" sz="2800" dirty="0">
                <a:cs typeface="Times New Roman" charset="0"/>
              </a:rPr>
              <a:t> </a:t>
            </a:r>
            <a:r>
              <a:rPr lang="en-US" sz="2800" dirty="0" err="1">
                <a:cs typeface="Times New Roman" charset="0"/>
              </a:rPr>
              <a:t>oluşması</a:t>
            </a:r>
            <a:r>
              <a:rPr lang="en-US" sz="2800" dirty="0">
                <a:cs typeface="Times New Roman" charset="0"/>
              </a:rPr>
              <a:t> </a:t>
            </a:r>
            <a:r>
              <a:rPr lang="en-US" sz="2800" dirty="0" err="1">
                <a:cs typeface="Times New Roman" charset="0"/>
              </a:rPr>
              <a:t>için</a:t>
            </a:r>
            <a:r>
              <a:rPr lang="en-US" sz="2800" dirty="0">
                <a:cs typeface="Times New Roman" charset="0"/>
              </a:rPr>
              <a:t> </a:t>
            </a:r>
            <a:r>
              <a:rPr lang="en-US" sz="2800" dirty="0" err="1">
                <a:cs typeface="Times New Roman" charset="0"/>
              </a:rPr>
              <a:t>geçen</a:t>
            </a:r>
            <a:r>
              <a:rPr lang="en-US" sz="2800" dirty="0">
                <a:cs typeface="Times New Roman" charset="0"/>
              </a:rPr>
              <a:t> </a:t>
            </a:r>
            <a:r>
              <a:rPr lang="en-US" sz="2800" dirty="0" err="1">
                <a:cs typeface="Times New Roman" charset="0"/>
              </a:rPr>
              <a:t>süreye</a:t>
            </a:r>
            <a:r>
              <a:rPr lang="en-US" sz="2800" dirty="0">
                <a:cs typeface="Times New Roman" charset="0"/>
              </a:rPr>
              <a:t> </a:t>
            </a:r>
            <a:r>
              <a:rPr lang="en-US" sz="2800" dirty="0" err="1">
                <a:cs typeface="Times New Roman" charset="0"/>
              </a:rPr>
              <a:t>periyot</a:t>
            </a:r>
            <a:r>
              <a:rPr lang="en-US" sz="2800" dirty="0">
                <a:cs typeface="Times New Roman" charset="0"/>
              </a:rPr>
              <a:t> </a:t>
            </a:r>
            <a:r>
              <a:rPr lang="en-US" sz="2800" dirty="0" err="1">
                <a:cs typeface="Times New Roman" charset="0"/>
              </a:rPr>
              <a:t>denir</a:t>
            </a:r>
            <a:r>
              <a:rPr lang="en-US" sz="2800" dirty="0">
                <a:cs typeface="Times New Roman" charset="0"/>
              </a:rPr>
              <a:t>. “T” </a:t>
            </a:r>
            <a:r>
              <a:rPr lang="en-US" sz="2800" dirty="0" err="1">
                <a:cs typeface="Times New Roman" charset="0"/>
              </a:rPr>
              <a:t>harfi</a:t>
            </a:r>
            <a:r>
              <a:rPr lang="en-US" sz="2800" dirty="0">
                <a:cs typeface="Times New Roman" charset="0"/>
              </a:rPr>
              <a:t> </a:t>
            </a:r>
            <a:r>
              <a:rPr lang="en-US" sz="2800" dirty="0" err="1">
                <a:cs typeface="Times New Roman" charset="0"/>
              </a:rPr>
              <a:t>ile</a:t>
            </a:r>
            <a:r>
              <a:rPr lang="en-US" sz="2800" dirty="0">
                <a:cs typeface="Times New Roman" charset="0"/>
              </a:rPr>
              <a:t> </a:t>
            </a:r>
            <a:r>
              <a:rPr lang="en-US" sz="2800" dirty="0" err="1">
                <a:cs typeface="Times New Roman" charset="0"/>
              </a:rPr>
              <a:t>gösterilir</a:t>
            </a:r>
            <a:r>
              <a:rPr lang="en-US" sz="2800" dirty="0">
                <a:cs typeface="Times New Roman" charset="0"/>
              </a:rPr>
              <a:t>. </a:t>
            </a:r>
            <a:r>
              <a:rPr lang="en-US" sz="2800" dirty="0" err="1">
                <a:cs typeface="Times New Roman" charset="0"/>
              </a:rPr>
              <a:t>Frekans</a:t>
            </a:r>
            <a:r>
              <a:rPr lang="en-US" sz="2800" dirty="0">
                <a:cs typeface="Times New Roman" charset="0"/>
              </a:rPr>
              <a:t> </a:t>
            </a:r>
            <a:r>
              <a:rPr lang="en-US" sz="2800" dirty="0" err="1">
                <a:cs typeface="Times New Roman" charset="0"/>
              </a:rPr>
              <a:t>ile</a:t>
            </a:r>
            <a:r>
              <a:rPr lang="en-US" sz="2800" dirty="0">
                <a:cs typeface="Times New Roman" charset="0"/>
              </a:rPr>
              <a:t> </a:t>
            </a:r>
            <a:r>
              <a:rPr lang="en-US" sz="2800" dirty="0" err="1">
                <a:cs typeface="Times New Roman" charset="0"/>
              </a:rPr>
              <a:t>ters</a:t>
            </a:r>
            <a:r>
              <a:rPr lang="en-US" sz="2800" dirty="0">
                <a:cs typeface="Times New Roman" charset="0"/>
              </a:rPr>
              <a:t> </a:t>
            </a:r>
            <a:r>
              <a:rPr lang="en-US" sz="2800" dirty="0" err="1">
                <a:cs typeface="Times New Roman" charset="0"/>
              </a:rPr>
              <a:t>orantılıdır</a:t>
            </a:r>
            <a:r>
              <a:rPr lang="en-US" sz="2800" dirty="0">
                <a:cs typeface="Times New Roman" charset="0"/>
              </a:rPr>
              <a:t>. </a:t>
            </a:r>
            <a:r>
              <a:rPr lang="en-US" sz="2800" dirty="0" err="1">
                <a:cs typeface="Times New Roman" charset="0"/>
              </a:rPr>
              <a:t>Birimi</a:t>
            </a:r>
            <a:r>
              <a:rPr lang="en-US" sz="2800" dirty="0">
                <a:cs typeface="Times New Roman" charset="0"/>
              </a:rPr>
              <a:t> </a:t>
            </a:r>
            <a:r>
              <a:rPr lang="en-US" sz="2800" dirty="0" err="1">
                <a:cs typeface="Times New Roman" charset="0"/>
              </a:rPr>
              <a:t>saniyedir</a:t>
            </a:r>
            <a:r>
              <a:rPr lang="en-US" sz="2800" dirty="0">
                <a:cs typeface="Times New Roman" charset="0"/>
              </a:rPr>
              <a:t>.</a:t>
            </a:r>
          </a:p>
          <a:p>
            <a:pPr lvl="1"/>
            <a:r>
              <a:rPr lang="en-US" sz="2400" i="1" dirty="0">
                <a:cs typeface="Times New Roman" charset="0"/>
              </a:rPr>
              <a:t>T</a:t>
            </a:r>
            <a:r>
              <a:rPr lang="en-US" sz="2400" dirty="0">
                <a:cs typeface="Times New Roman" charset="0"/>
              </a:rPr>
              <a:t> = 1/</a:t>
            </a:r>
            <a:r>
              <a:rPr lang="en-US" sz="2400" i="1" dirty="0">
                <a:cs typeface="Times New Roman" charset="0"/>
              </a:rPr>
              <a:t>f</a:t>
            </a:r>
          </a:p>
          <a:p>
            <a:r>
              <a:rPr lang="en-US" sz="2800" b="1" dirty="0">
                <a:cs typeface="Times New Roman" charset="0"/>
              </a:rPr>
              <a:t>Phase (</a:t>
            </a:r>
            <a:r>
              <a:rPr lang="en-US" sz="2800" b="1" i="1" dirty="0">
                <a:ea typeface="Lucida Grande"/>
                <a:sym typeface="Symbol" charset="0"/>
              </a:rPr>
              <a:t>ϕ</a:t>
            </a:r>
            <a:r>
              <a:rPr lang="en-US" sz="2800" b="1" dirty="0">
                <a:cs typeface="Times New Roman" charset="0"/>
              </a:rPr>
              <a:t>) </a:t>
            </a:r>
            <a:r>
              <a:rPr lang="en-US" sz="2800" dirty="0">
                <a:cs typeface="Times New Roman" charset="0"/>
              </a:rPr>
              <a:t>- measure of the relative position in time within a single period of a signal</a:t>
            </a:r>
            <a:r>
              <a:rPr lang="tr-TR" sz="2800" dirty="0">
                <a:cs typeface="Times New Roman" charset="0"/>
              </a:rPr>
              <a:t> ( Faz (</a:t>
            </a:r>
            <a:r>
              <a:rPr lang="tr-TR" sz="2800" dirty="0" err="1">
                <a:cs typeface="Times New Roman" charset="0"/>
              </a:rPr>
              <a:t>phase</a:t>
            </a:r>
            <a:r>
              <a:rPr lang="tr-TR" sz="2800" dirty="0">
                <a:cs typeface="Times New Roman" charset="0"/>
              </a:rPr>
              <a:t>), zaman t=0 iken sinyalin pozisyonunu gösterir</a:t>
            </a:r>
            <a:endParaRPr lang="en-US" sz="2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72</a:t>
            </a:fld>
            <a:endParaRPr lang="en-US" dirty="0"/>
          </a:p>
        </p:txBody>
      </p:sp>
      <p:pic>
        <p:nvPicPr>
          <p:cNvPr id="3" name="Resim 2">
            <a:extLst>
              <a:ext uri="{FF2B5EF4-FFF2-40B4-BE49-F238E27FC236}">
                <a16:creationId xmlns:a16="http://schemas.microsoft.com/office/drawing/2014/main" id="{D91DEDD9-12EF-4F4F-9795-201C3A5E0253}"/>
              </a:ext>
            </a:extLst>
          </p:cNvPr>
          <p:cNvPicPr>
            <a:picLocks noChangeAspect="1"/>
          </p:cNvPicPr>
          <p:nvPr/>
        </p:nvPicPr>
        <p:blipFill>
          <a:blip r:embed="rId3"/>
          <a:stretch>
            <a:fillRect/>
          </a:stretch>
        </p:blipFill>
        <p:spPr>
          <a:xfrm>
            <a:off x="223837" y="1176337"/>
            <a:ext cx="8696325" cy="4505325"/>
          </a:xfrm>
          <a:prstGeom prst="rect">
            <a:avLst/>
          </a:prstGeom>
        </p:spPr>
      </p:pic>
    </p:spTree>
    <p:extLst>
      <p:ext uri="{BB962C8B-B14F-4D97-AF65-F5344CB8AC3E}">
        <p14:creationId xmlns:p14="http://schemas.microsoft.com/office/powerpoint/2010/main" val="1176055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dirty="0">
                <a:cs typeface="Times New Roman" charset="0"/>
              </a:rPr>
              <a:t>Time-Domain Concepts</a:t>
            </a:r>
          </a:p>
        </p:txBody>
      </p:sp>
      <p:sp>
        <p:nvSpPr>
          <p:cNvPr id="291843" name="Rectangle 3"/>
          <p:cNvSpPr>
            <a:spLocks noGrp="1" noChangeArrowheads="1"/>
          </p:cNvSpPr>
          <p:nvPr>
            <p:ph idx="1"/>
          </p:nvPr>
        </p:nvSpPr>
        <p:spPr>
          <a:xfrm>
            <a:off x="457200" y="1600200"/>
            <a:ext cx="8229600" cy="4983162"/>
          </a:xfrm>
        </p:spPr>
        <p:txBody>
          <a:bodyPr>
            <a:normAutofit fontScale="77500" lnSpcReduction="20000"/>
          </a:bodyPr>
          <a:lstStyle/>
          <a:p>
            <a:r>
              <a:rPr lang="en-US" sz="2800" dirty="0">
                <a:cs typeface="Times New Roman" charset="0"/>
              </a:rPr>
              <a:t>Some information about frequency from daily life</a:t>
            </a:r>
          </a:p>
          <a:p>
            <a:endParaRPr lang="en-US" sz="2800" dirty="0">
              <a:cs typeface="Times New Roman" charset="0"/>
            </a:endParaRPr>
          </a:p>
          <a:p>
            <a:r>
              <a:rPr lang="en-US" sz="2800" dirty="0">
                <a:cs typeface="Times New Roman" charset="0"/>
              </a:rPr>
              <a:t>&gt;What is the speed of the processor?</a:t>
            </a:r>
          </a:p>
          <a:p>
            <a:r>
              <a:rPr lang="en-US" sz="2800" dirty="0">
                <a:cs typeface="Times New Roman" charset="0"/>
              </a:rPr>
              <a:t>&gt;1.7Ghz. 3.Ghz with turbo.</a:t>
            </a:r>
          </a:p>
          <a:p>
            <a:endParaRPr lang="en-US" sz="2800" dirty="0">
              <a:cs typeface="Times New Roman" charset="0"/>
            </a:endParaRPr>
          </a:p>
          <a:p>
            <a:r>
              <a:rPr lang="en-US" sz="2800" dirty="0">
                <a:cs typeface="Times New Roman" charset="0"/>
              </a:rPr>
              <a:t>&gt;What is the frequency of April 3rd Radio?</a:t>
            </a:r>
          </a:p>
          <a:p>
            <a:r>
              <a:rPr lang="en-US" sz="2800" dirty="0">
                <a:cs typeface="Times New Roman" charset="0"/>
              </a:rPr>
              <a:t>&gt;105.50Mhz</a:t>
            </a:r>
          </a:p>
          <a:p>
            <a:endParaRPr lang="en-US" sz="2800" dirty="0">
              <a:cs typeface="Times New Roman" charset="0"/>
            </a:endParaRPr>
          </a:p>
          <a:p>
            <a:r>
              <a:rPr lang="en-US" sz="2800" dirty="0">
                <a:cs typeface="Times New Roman" charset="0"/>
              </a:rPr>
              <a:t>The term frequency used in radios, walkie-talkies, computers,... basically means: the same number of events repeated in 1 second. For example, when it comes to frequency in radio, what needs to be understood is the number of times the waves of the signal sent by the radio transmitter repeat themselves in 1 second. Or the term frequency used in the computer means "how many times" the processor processes data in 1 second.</a:t>
            </a:r>
            <a:endParaRPr lang="tr-TR" sz="2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73</a:t>
            </a:fld>
            <a:endParaRPr lang="en-US" dirty="0"/>
          </a:p>
        </p:txBody>
      </p:sp>
    </p:spTree>
    <p:extLst>
      <p:ext uri="{BB962C8B-B14F-4D97-AF65-F5344CB8AC3E}">
        <p14:creationId xmlns:p14="http://schemas.microsoft.com/office/powerpoint/2010/main" val="2148524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fontScale="90000"/>
          </a:bodyPr>
          <a:lstStyle/>
          <a:p>
            <a:r>
              <a:rPr lang="en-US" dirty="0"/>
              <a:t>Frequency, Period, and Phase</a:t>
            </a:r>
            <a:endParaRPr lang="en-US" u="sng" dirty="0"/>
          </a:p>
        </p:txBody>
      </p:sp>
      <p:sp>
        <p:nvSpPr>
          <p:cNvPr id="193539" name="Rectangle 3"/>
          <p:cNvSpPr>
            <a:spLocks noGrp="1" noChangeArrowheads="1"/>
          </p:cNvSpPr>
          <p:nvPr>
            <p:ph idx="1"/>
          </p:nvPr>
        </p:nvSpPr>
        <p:spPr/>
        <p:txBody>
          <a:bodyPr/>
          <a:lstStyle/>
          <a:p>
            <a:r>
              <a:rPr lang="en-US" dirty="0">
                <a:cs typeface="Times New Roman" charset="0"/>
              </a:rPr>
              <a:t>Function of time</a:t>
            </a:r>
          </a:p>
        </p:txBody>
      </p:sp>
      <p:sp>
        <p:nvSpPr>
          <p:cNvPr id="2"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74</a:t>
            </a:fld>
            <a:endParaRPr lang="en-US" dirty="0"/>
          </a:p>
        </p:txBody>
      </p:sp>
      <p:pic>
        <p:nvPicPr>
          <p:cNvPr id="3" name="Picture 2">
            <a:extLst>
              <a:ext uri="{FF2B5EF4-FFF2-40B4-BE49-F238E27FC236}">
                <a16:creationId xmlns:a16="http://schemas.microsoft.com/office/drawing/2014/main" id="{27C432CC-2F82-4AB4-98D0-7D0784C2D4B6}"/>
              </a:ext>
            </a:extLst>
          </p:cNvPr>
          <p:cNvPicPr>
            <a:picLocks noChangeAspect="1"/>
          </p:cNvPicPr>
          <p:nvPr/>
        </p:nvPicPr>
        <p:blipFill rotWithShape="1">
          <a:blip r:embed="rId3"/>
          <a:srcRect t="10558"/>
          <a:stretch/>
        </p:blipFill>
        <p:spPr>
          <a:xfrm>
            <a:off x="391226" y="1417638"/>
            <a:ext cx="8433460" cy="5444161"/>
          </a:xfrm>
          <a:prstGeom prst="rect">
            <a:avLst/>
          </a:prstGeom>
        </p:spPr>
      </p:pic>
    </p:spTree>
    <p:extLst>
      <p:ext uri="{BB962C8B-B14F-4D97-AF65-F5344CB8AC3E}">
        <p14:creationId xmlns:p14="http://schemas.microsoft.com/office/powerpoint/2010/main" val="130265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dirty="0">
                <a:cs typeface="Times New Roman" charset="0"/>
              </a:rPr>
              <a:t>Sine Wave Parameters</a:t>
            </a:r>
          </a:p>
        </p:txBody>
      </p:sp>
      <p:sp>
        <p:nvSpPr>
          <p:cNvPr id="252931" name="Rectangle 3"/>
          <p:cNvSpPr>
            <a:spLocks noGrp="1" noChangeArrowheads="1"/>
          </p:cNvSpPr>
          <p:nvPr>
            <p:ph idx="1"/>
          </p:nvPr>
        </p:nvSpPr>
        <p:spPr/>
        <p:txBody>
          <a:bodyPr/>
          <a:lstStyle/>
          <a:p>
            <a:pPr>
              <a:lnSpc>
                <a:spcPct val="90000"/>
              </a:lnSpc>
            </a:pPr>
            <a:r>
              <a:rPr lang="en-US" sz="2800" dirty="0">
                <a:cs typeface="Times New Roman" charset="0"/>
              </a:rPr>
              <a:t>General sine wave</a:t>
            </a:r>
          </a:p>
          <a:p>
            <a:pPr lvl="1">
              <a:lnSpc>
                <a:spcPct val="90000"/>
              </a:lnSpc>
            </a:pPr>
            <a:r>
              <a:rPr lang="en-US" sz="2400" i="1" dirty="0">
                <a:cs typeface="Times New Roman" charset="0"/>
              </a:rPr>
              <a:t>s</a:t>
            </a:r>
            <a:r>
              <a:rPr lang="en-US" sz="2400" dirty="0">
                <a:cs typeface="Times New Roman" charset="0"/>
              </a:rPr>
              <a:t>(</a:t>
            </a:r>
            <a:r>
              <a:rPr lang="en-US" sz="2400" i="1" dirty="0">
                <a:cs typeface="Times New Roman" charset="0"/>
              </a:rPr>
              <a:t>t </a:t>
            </a:r>
            <a:r>
              <a:rPr lang="en-US" sz="2400" dirty="0">
                <a:cs typeface="Times New Roman" charset="0"/>
              </a:rPr>
              <a:t>) = </a:t>
            </a:r>
            <a:r>
              <a:rPr lang="en-US" sz="2400" i="1" dirty="0">
                <a:cs typeface="Times New Roman" charset="0"/>
              </a:rPr>
              <a:t>A</a:t>
            </a:r>
            <a:r>
              <a:rPr lang="en-US" sz="2400" dirty="0">
                <a:cs typeface="Times New Roman" charset="0"/>
              </a:rPr>
              <a:t> sin(2</a:t>
            </a:r>
            <a:r>
              <a:rPr lang="en-US" sz="2400" dirty="0">
                <a:cs typeface="Times New Roman" charset="0"/>
                <a:sym typeface="Symbol" charset="0"/>
              </a:rPr>
              <a:t>π</a:t>
            </a:r>
            <a:r>
              <a:rPr lang="en-US" sz="2400" i="1" dirty="0" err="1">
                <a:cs typeface="Times New Roman" charset="0"/>
              </a:rPr>
              <a:t>ft</a:t>
            </a:r>
            <a:r>
              <a:rPr lang="en-US" sz="2400" dirty="0">
                <a:cs typeface="Times New Roman" charset="0"/>
              </a:rPr>
              <a:t> + </a:t>
            </a:r>
            <a:r>
              <a:rPr lang="en-US" sz="2400" i="1" dirty="0" err="1">
                <a:latin typeface="Lucida Grande"/>
                <a:ea typeface="Lucida Grande"/>
                <a:cs typeface="Lucida Grande"/>
                <a:sym typeface="Symbol" charset="0"/>
              </a:rPr>
              <a:t>ϕ</a:t>
            </a:r>
            <a:r>
              <a:rPr lang="en-US" sz="2400" dirty="0">
                <a:cs typeface="Times New Roman" charset="0"/>
              </a:rPr>
              <a:t>)</a:t>
            </a:r>
          </a:p>
          <a:p>
            <a:pPr>
              <a:lnSpc>
                <a:spcPct val="90000"/>
              </a:lnSpc>
            </a:pPr>
            <a:r>
              <a:rPr lang="en-US" sz="2800" dirty="0">
                <a:cs typeface="Times New Roman" charset="0"/>
              </a:rPr>
              <a:t>Figure 2.3 shows the effect of varying each of the three parameters</a:t>
            </a:r>
          </a:p>
          <a:p>
            <a:pPr lvl="1">
              <a:lnSpc>
                <a:spcPct val="90000"/>
              </a:lnSpc>
            </a:pPr>
            <a:r>
              <a:rPr lang="en-US" sz="2400" dirty="0">
                <a:cs typeface="Times New Roman" charset="0"/>
              </a:rPr>
              <a:t>(a) </a:t>
            </a:r>
            <a:r>
              <a:rPr lang="en-US" sz="2400" i="1" dirty="0">
                <a:cs typeface="Times New Roman" charset="0"/>
              </a:rPr>
              <a:t>A</a:t>
            </a:r>
            <a:r>
              <a:rPr lang="en-US" sz="2400" dirty="0">
                <a:cs typeface="Times New Roman" charset="0"/>
              </a:rPr>
              <a:t> = 1, </a:t>
            </a:r>
            <a:r>
              <a:rPr lang="en-US" sz="2400" i="1" dirty="0">
                <a:cs typeface="Times New Roman" charset="0"/>
              </a:rPr>
              <a:t>f</a:t>
            </a:r>
            <a:r>
              <a:rPr lang="en-US" sz="2400" dirty="0">
                <a:cs typeface="Times New Roman" charset="0"/>
              </a:rPr>
              <a:t> = 1 Hz, </a:t>
            </a:r>
            <a:r>
              <a:rPr lang="en-US" sz="2400" i="1" dirty="0" err="1">
                <a:latin typeface="Lucida Grande"/>
                <a:ea typeface="Lucida Grande"/>
                <a:cs typeface="Lucida Grande"/>
                <a:sym typeface="Symbol" charset="0"/>
              </a:rPr>
              <a:t>ϕ</a:t>
            </a:r>
            <a:r>
              <a:rPr lang="en-US" sz="2400" dirty="0">
                <a:cs typeface="Times New Roman" charset="0"/>
              </a:rPr>
              <a:t> = 0; thus </a:t>
            </a:r>
            <a:r>
              <a:rPr lang="en-US" sz="2400" i="1" dirty="0">
                <a:cs typeface="Times New Roman" charset="0"/>
              </a:rPr>
              <a:t>T</a:t>
            </a:r>
            <a:r>
              <a:rPr lang="en-US" sz="2400" dirty="0">
                <a:cs typeface="Times New Roman" charset="0"/>
              </a:rPr>
              <a:t> = 1 s</a:t>
            </a:r>
          </a:p>
          <a:p>
            <a:pPr lvl="1">
              <a:lnSpc>
                <a:spcPct val="90000"/>
              </a:lnSpc>
            </a:pPr>
            <a:r>
              <a:rPr lang="en-US" sz="2400" dirty="0">
                <a:cs typeface="Times New Roman" charset="0"/>
              </a:rPr>
              <a:t>(b) Reduced peak amplitude; </a:t>
            </a:r>
            <a:r>
              <a:rPr lang="en-US" sz="2400" i="1" dirty="0">
                <a:cs typeface="Times New Roman" charset="0"/>
              </a:rPr>
              <a:t>A</a:t>
            </a:r>
            <a:r>
              <a:rPr lang="en-US" sz="2400" dirty="0">
                <a:cs typeface="Times New Roman" charset="0"/>
              </a:rPr>
              <a:t>=0.5</a:t>
            </a:r>
          </a:p>
          <a:p>
            <a:pPr lvl="1">
              <a:lnSpc>
                <a:spcPct val="90000"/>
              </a:lnSpc>
            </a:pPr>
            <a:r>
              <a:rPr lang="en-US" sz="2400" dirty="0">
                <a:cs typeface="Times New Roman" charset="0"/>
              </a:rPr>
              <a:t>(c) Increased frequency; </a:t>
            </a:r>
            <a:r>
              <a:rPr lang="en-US" sz="2400" i="1" dirty="0">
                <a:cs typeface="Times New Roman" charset="0"/>
              </a:rPr>
              <a:t>f</a:t>
            </a:r>
            <a:r>
              <a:rPr lang="en-US" sz="2400" dirty="0">
                <a:cs typeface="Times New Roman" charset="0"/>
              </a:rPr>
              <a:t> = 2, thus </a:t>
            </a:r>
            <a:r>
              <a:rPr lang="en-US" sz="2400" i="1" dirty="0">
                <a:cs typeface="Times New Roman" charset="0"/>
              </a:rPr>
              <a:t>T</a:t>
            </a:r>
            <a:r>
              <a:rPr lang="en-US" sz="2400" dirty="0">
                <a:cs typeface="Times New Roman" charset="0"/>
              </a:rPr>
              <a:t> = ½</a:t>
            </a:r>
          </a:p>
          <a:p>
            <a:pPr lvl="1">
              <a:lnSpc>
                <a:spcPct val="90000"/>
              </a:lnSpc>
            </a:pPr>
            <a:r>
              <a:rPr lang="en-US" sz="2400" dirty="0">
                <a:cs typeface="Times New Roman" charset="0"/>
              </a:rPr>
              <a:t>(d) Phase shift; </a:t>
            </a:r>
            <a:r>
              <a:rPr lang="en-US" sz="2400" i="1" dirty="0" err="1">
                <a:latin typeface="Lucida Grande"/>
                <a:ea typeface="Lucida Grande"/>
                <a:cs typeface="Lucida Grande"/>
                <a:sym typeface="Symbol" charset="0"/>
              </a:rPr>
              <a:t>ϕ</a:t>
            </a:r>
            <a:r>
              <a:rPr lang="en-US" sz="2400" dirty="0">
                <a:latin typeface="Symbol" charset="0"/>
                <a:cs typeface="Times New Roman" charset="0"/>
              </a:rPr>
              <a:t>  </a:t>
            </a:r>
            <a:r>
              <a:rPr lang="en-US" sz="2400" dirty="0">
                <a:cs typeface="Times New Roman" charset="0"/>
              </a:rPr>
              <a:t>= </a:t>
            </a:r>
            <a:r>
              <a:rPr lang="en-US" sz="2400" dirty="0">
                <a:cs typeface="Times New Roman" charset="0"/>
                <a:sym typeface="Symbol" charset="0"/>
              </a:rPr>
              <a:t>π</a:t>
            </a:r>
            <a:r>
              <a:rPr lang="en-US" sz="2400" dirty="0">
                <a:cs typeface="Times New Roman" charset="0"/>
              </a:rPr>
              <a:t>/4 radians (45 degrees) </a:t>
            </a:r>
          </a:p>
          <a:p>
            <a:pPr>
              <a:lnSpc>
                <a:spcPct val="90000"/>
              </a:lnSpc>
            </a:pPr>
            <a:r>
              <a:rPr lang="en-US" sz="2800" dirty="0">
                <a:cs typeface="Times New Roman" charset="0"/>
              </a:rPr>
              <a:t>Note: 2</a:t>
            </a:r>
            <a:r>
              <a:rPr lang="en-US" sz="2800" dirty="0">
                <a:cs typeface="Times New Roman" charset="0"/>
                <a:sym typeface="Symbol" charset="0"/>
              </a:rPr>
              <a:t>π</a:t>
            </a:r>
            <a:r>
              <a:rPr lang="en-US" sz="2800" dirty="0">
                <a:cs typeface="Times New Roman" charset="0"/>
              </a:rPr>
              <a:t> radians = 360° = 1 period</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75</a:t>
            </a:fld>
            <a:endParaRPr lang="en-US" dirty="0"/>
          </a:p>
        </p:txBody>
      </p:sp>
    </p:spTree>
    <p:extLst>
      <p:ext uri="{BB962C8B-B14F-4D97-AF65-F5344CB8AC3E}">
        <p14:creationId xmlns:p14="http://schemas.microsoft.com/office/powerpoint/2010/main" val="1903806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1818" y="5953025"/>
            <a:ext cx="8224982" cy="397596"/>
          </a:xfrm>
        </p:spPr>
        <p:txBody>
          <a:bodyPr/>
          <a:lstStyle/>
          <a:p>
            <a:r>
              <a:rPr lang="en-US" cap="none" dirty="0"/>
              <a:t>2.3 </a:t>
            </a:r>
            <a:r>
              <a:rPr lang="en-US" i="1" cap="none" dirty="0"/>
              <a:t>s</a:t>
            </a:r>
            <a:r>
              <a:rPr lang="en-US" cap="none" dirty="0"/>
              <a:t>(</a:t>
            </a:r>
            <a:r>
              <a:rPr lang="en-US" i="1" cap="none" dirty="0"/>
              <a:t>t</a:t>
            </a:r>
            <a:r>
              <a:rPr lang="en-US" cap="none" dirty="0"/>
              <a:t>) = </a:t>
            </a:r>
            <a:r>
              <a:rPr lang="en-US" i="1" cap="none" dirty="0"/>
              <a:t>A</a:t>
            </a:r>
            <a:r>
              <a:rPr lang="en-US" cap="none" dirty="0"/>
              <a:t> sin (2π</a:t>
            </a:r>
            <a:r>
              <a:rPr lang="en-US" i="1" cap="none" dirty="0" err="1"/>
              <a:t>ft</a:t>
            </a:r>
            <a:r>
              <a:rPr lang="en-US" cap="none" dirty="0"/>
              <a:t> + </a:t>
            </a:r>
            <a:r>
              <a:rPr lang="en-US" i="1" cap="none" dirty="0" err="1">
                <a:latin typeface="Lucida Grande"/>
                <a:ea typeface="Lucida Grande"/>
                <a:cs typeface="Lucida Grande"/>
              </a:rPr>
              <a:t>ϕ</a:t>
            </a:r>
            <a:r>
              <a:rPr lang="en-US" cap="none" dirty="0"/>
              <a:t>)</a:t>
            </a:r>
          </a:p>
        </p:txBody>
      </p:sp>
      <p:pic>
        <p:nvPicPr>
          <p:cNvPr id="6" name="Picture Placeholder 5" descr="Ch02fig03.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6859" r="-6859"/>
          <a:stretch>
            <a:fillRect/>
          </a:stretch>
        </p:blipFill>
        <p:spPr/>
      </p:pic>
      <p:sp>
        <p:nvSpPr>
          <p:cNvPr id="8" name="Text Placeholder 7"/>
          <p:cNvSpPr>
            <a:spLocks noGrp="1"/>
          </p:cNvSpPr>
          <p:nvPr>
            <p:ph type="body" sz="half" idx="2"/>
          </p:nvPr>
        </p:nvSpPr>
        <p:spPr>
          <a:xfrm>
            <a:off x="461818" y="6345111"/>
            <a:ext cx="5225473" cy="365125"/>
          </a:xfrm>
        </p:spPr>
        <p:txBody>
          <a:bodyPr/>
          <a:lstStyle/>
          <a:p>
            <a:endParaRPr lang="en-US" dirty="0"/>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76</a:t>
            </a:fld>
            <a:endParaRPr lang="en-US" dirty="0"/>
          </a:p>
        </p:txBody>
      </p:sp>
      <p:pic>
        <p:nvPicPr>
          <p:cNvPr id="2" name="Picture 1" descr="2_3_s_t_asin_2pft_f.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53036"/>
            <a:ext cx="457200" cy="457200"/>
          </a:xfrm>
          <a:prstGeom prst="rect">
            <a:avLst/>
          </a:prstGeom>
        </p:spPr>
      </p:pic>
      <p:sp>
        <p:nvSpPr>
          <p:cNvPr id="4" name="Rectangle 3">
            <a:extLst>
              <a:ext uri="{FF2B5EF4-FFF2-40B4-BE49-F238E27FC236}">
                <a16:creationId xmlns:a16="http://schemas.microsoft.com/office/drawing/2014/main" id="{E7320772-0283-4828-AC21-5815F2BC4E7D}"/>
              </a:ext>
            </a:extLst>
          </p:cNvPr>
          <p:cNvSpPr/>
          <p:nvPr/>
        </p:nvSpPr>
        <p:spPr>
          <a:xfrm>
            <a:off x="1816100" y="5629796"/>
            <a:ext cx="5943600" cy="4064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6275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1818" y="5953025"/>
            <a:ext cx="8224982" cy="397596"/>
          </a:xfrm>
        </p:spPr>
        <p:txBody>
          <a:bodyPr/>
          <a:lstStyle/>
          <a:p>
            <a:r>
              <a:rPr lang="en-US" cap="none" dirty="0"/>
              <a:t>2.3 </a:t>
            </a:r>
            <a:r>
              <a:rPr lang="en-US" i="1" cap="none" dirty="0"/>
              <a:t>s</a:t>
            </a:r>
            <a:r>
              <a:rPr lang="en-US" cap="none" dirty="0"/>
              <a:t>(</a:t>
            </a:r>
            <a:r>
              <a:rPr lang="en-US" i="1" cap="none" dirty="0"/>
              <a:t>t</a:t>
            </a:r>
            <a:r>
              <a:rPr lang="en-US" cap="none" dirty="0"/>
              <a:t>) = </a:t>
            </a:r>
            <a:r>
              <a:rPr lang="en-US" i="1" cap="none" dirty="0"/>
              <a:t>A</a:t>
            </a:r>
            <a:r>
              <a:rPr lang="en-US" cap="none" dirty="0"/>
              <a:t> sin (2π</a:t>
            </a:r>
            <a:r>
              <a:rPr lang="en-US" i="1" cap="none" dirty="0" err="1"/>
              <a:t>ft</a:t>
            </a:r>
            <a:r>
              <a:rPr lang="en-US" cap="none" dirty="0"/>
              <a:t> + </a:t>
            </a:r>
            <a:r>
              <a:rPr lang="en-US" i="1" cap="none" dirty="0" err="1">
                <a:latin typeface="Lucida Grande"/>
                <a:ea typeface="Lucida Grande"/>
                <a:cs typeface="Lucida Grande"/>
              </a:rPr>
              <a:t>ϕ</a:t>
            </a:r>
            <a:r>
              <a:rPr lang="en-US" cap="none" dirty="0"/>
              <a:t>)</a:t>
            </a:r>
          </a:p>
        </p:txBody>
      </p:sp>
      <p:pic>
        <p:nvPicPr>
          <p:cNvPr id="6" name="Picture Placeholder 5" descr="Ch02fig03.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6859" r="-6859"/>
          <a:stretch>
            <a:fillRect/>
          </a:stretch>
        </p:blipFill>
        <p:spPr/>
      </p:pic>
      <p:sp>
        <p:nvSpPr>
          <p:cNvPr id="8" name="Text Placeholder 7"/>
          <p:cNvSpPr>
            <a:spLocks noGrp="1"/>
          </p:cNvSpPr>
          <p:nvPr>
            <p:ph type="body" sz="half" idx="2"/>
          </p:nvPr>
        </p:nvSpPr>
        <p:spPr>
          <a:xfrm>
            <a:off x="461818" y="6345111"/>
            <a:ext cx="5225473" cy="365125"/>
          </a:xfrm>
        </p:spPr>
        <p:txBody>
          <a:bodyPr/>
          <a:lstStyle/>
          <a:p>
            <a:endParaRPr lang="en-US" dirty="0"/>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77</a:t>
            </a:fld>
            <a:endParaRPr lang="en-US" dirty="0"/>
          </a:p>
        </p:txBody>
      </p:sp>
      <p:pic>
        <p:nvPicPr>
          <p:cNvPr id="2" name="Picture 1" descr="2_3_s_t_asin_2pft_f.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53036"/>
            <a:ext cx="457200" cy="457200"/>
          </a:xfrm>
          <a:prstGeom prst="rect">
            <a:avLst/>
          </a:prstGeom>
        </p:spPr>
      </p:pic>
    </p:spTree>
    <p:extLst>
      <p:ext uri="{BB962C8B-B14F-4D97-AF65-F5344CB8AC3E}">
        <p14:creationId xmlns:p14="http://schemas.microsoft.com/office/powerpoint/2010/main" val="3506309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dirty="0">
                <a:cs typeface="Times New Roman" charset="0"/>
              </a:rPr>
              <a:t>Time vs. Distance</a:t>
            </a:r>
          </a:p>
        </p:txBody>
      </p:sp>
      <p:sp>
        <p:nvSpPr>
          <p:cNvPr id="253955" name="Rectangle 3"/>
          <p:cNvSpPr>
            <a:spLocks noGrp="1" noChangeArrowheads="1"/>
          </p:cNvSpPr>
          <p:nvPr>
            <p:ph idx="1"/>
          </p:nvPr>
        </p:nvSpPr>
        <p:spPr/>
        <p:txBody>
          <a:bodyPr/>
          <a:lstStyle/>
          <a:p>
            <a:r>
              <a:rPr lang="en-US" sz="2800" dirty="0">
                <a:cs typeface="Times New Roman" charset="0"/>
              </a:rPr>
              <a:t>When the horizontal axis is </a:t>
            </a:r>
            <a:r>
              <a:rPr lang="en-US" sz="2800" i="1" dirty="0">
                <a:cs typeface="Times New Roman" charset="0"/>
              </a:rPr>
              <a:t>time</a:t>
            </a:r>
            <a:r>
              <a:rPr lang="en-US" sz="2800" dirty="0">
                <a:cs typeface="Times New Roman" charset="0"/>
              </a:rPr>
              <a:t>, as in Figure 2.3, graphs display the value of a signal at a given point in </a:t>
            </a:r>
            <a:r>
              <a:rPr lang="en-US" sz="2800" i="1" dirty="0">
                <a:cs typeface="Times New Roman" charset="0"/>
              </a:rPr>
              <a:t>space </a:t>
            </a:r>
            <a:r>
              <a:rPr lang="en-US" sz="2800" dirty="0">
                <a:cs typeface="Times New Roman" charset="0"/>
              </a:rPr>
              <a:t>as a function of </a:t>
            </a:r>
            <a:r>
              <a:rPr lang="en-US" sz="2800" i="1" dirty="0">
                <a:cs typeface="Times New Roman" charset="0"/>
              </a:rPr>
              <a:t>time</a:t>
            </a:r>
          </a:p>
          <a:p>
            <a:r>
              <a:rPr lang="en-US" sz="2800" dirty="0">
                <a:cs typeface="Times New Roman" charset="0"/>
              </a:rPr>
              <a:t>With the horizontal axis in </a:t>
            </a:r>
            <a:r>
              <a:rPr lang="en-US" sz="2800" i="1" dirty="0">
                <a:cs typeface="Times New Roman" charset="0"/>
              </a:rPr>
              <a:t>space</a:t>
            </a:r>
            <a:r>
              <a:rPr lang="en-US" sz="2800" dirty="0">
                <a:cs typeface="Times New Roman" charset="0"/>
              </a:rPr>
              <a:t>, graphs display the value of a signal at a given point in </a:t>
            </a:r>
            <a:r>
              <a:rPr lang="en-US" sz="2800" i="1" dirty="0">
                <a:cs typeface="Times New Roman" charset="0"/>
              </a:rPr>
              <a:t>time </a:t>
            </a:r>
            <a:r>
              <a:rPr lang="en-US" sz="2800" dirty="0">
                <a:cs typeface="Times New Roman" charset="0"/>
              </a:rPr>
              <a:t>as a function of </a:t>
            </a:r>
            <a:r>
              <a:rPr lang="en-US" sz="2800" i="1" dirty="0">
                <a:cs typeface="Times New Roman" charset="0"/>
              </a:rPr>
              <a:t>distance</a:t>
            </a:r>
          </a:p>
          <a:p>
            <a:pPr lvl="1"/>
            <a:r>
              <a:rPr lang="en-US" sz="2400" dirty="0">
                <a:cs typeface="Times New Roman" charset="0"/>
              </a:rPr>
              <a:t>At a particular instant of time, the intensity of the signal varies as a function of distance from the source </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78</a:t>
            </a:fld>
            <a:endParaRPr lang="en-US" dirty="0"/>
          </a:p>
        </p:txBody>
      </p:sp>
    </p:spTree>
    <p:extLst>
      <p:ext uri="{BB962C8B-B14F-4D97-AF65-F5344CB8AC3E}">
        <p14:creationId xmlns:p14="http://schemas.microsoft.com/office/powerpoint/2010/main" val="62606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dirty="0">
                <a:cs typeface="Times New Roman" charset="0"/>
              </a:rPr>
              <a:t>Time-Domain Concepts</a:t>
            </a:r>
          </a:p>
        </p:txBody>
      </p:sp>
      <p:sp>
        <p:nvSpPr>
          <p:cNvPr id="291843" name="Rectangle 3"/>
          <p:cNvSpPr>
            <a:spLocks noGrp="1" noChangeArrowheads="1"/>
          </p:cNvSpPr>
          <p:nvPr>
            <p:ph idx="1"/>
          </p:nvPr>
        </p:nvSpPr>
        <p:spPr>
          <a:xfrm>
            <a:off x="457200" y="1600200"/>
            <a:ext cx="8229600" cy="3169920"/>
          </a:xfrm>
        </p:spPr>
        <p:txBody>
          <a:bodyPr>
            <a:normAutofit fontScale="55000" lnSpcReduction="20000"/>
          </a:bodyPr>
          <a:lstStyle/>
          <a:p>
            <a:r>
              <a:rPr lang="en-US" sz="2800" b="1" dirty="0">
                <a:cs typeface="Times New Roman" charset="0"/>
              </a:rPr>
              <a:t>Wavelength (</a:t>
            </a:r>
            <a:r>
              <a:rPr lang="en-US" sz="2800" b="1" i="1" dirty="0">
                <a:cs typeface="Times New Roman" charset="0"/>
                <a:sym typeface="Symbol" charset="0"/>
              </a:rPr>
              <a:t>λ</a:t>
            </a:r>
            <a:r>
              <a:rPr lang="en-US" sz="2800" b="1" dirty="0">
                <a:cs typeface="Times New Roman" charset="0"/>
              </a:rPr>
              <a:t>)  </a:t>
            </a:r>
            <a:r>
              <a:rPr lang="en-US" sz="2800" dirty="0">
                <a:cs typeface="Times New Roman" charset="0"/>
              </a:rPr>
              <a:t>- distance occupied by a single cycle of the signal</a:t>
            </a:r>
          </a:p>
          <a:p>
            <a:pPr lvl="1"/>
            <a:r>
              <a:rPr lang="en-US" dirty="0">
                <a:cs typeface="Times New Roman" charset="0"/>
              </a:rPr>
              <a:t>Or, the distance between two points of corresponding phase of two consecutive cycles</a:t>
            </a:r>
            <a:endParaRPr lang="tr-TR" dirty="0">
              <a:cs typeface="Times New Roman" charset="0"/>
            </a:endParaRPr>
          </a:p>
          <a:p>
            <a:pPr lvl="1"/>
            <a:r>
              <a:rPr lang="en-US" b="1" dirty="0" err="1">
                <a:cs typeface="Times New Roman" charset="0"/>
              </a:rPr>
              <a:t>Dalga</a:t>
            </a:r>
            <a:r>
              <a:rPr lang="en-US" b="1" dirty="0">
                <a:cs typeface="Times New Roman" charset="0"/>
              </a:rPr>
              <a:t> </a:t>
            </a:r>
            <a:r>
              <a:rPr lang="en-US" b="1" dirty="0" err="1">
                <a:cs typeface="Times New Roman" charset="0"/>
              </a:rPr>
              <a:t>boyu</a:t>
            </a:r>
            <a:r>
              <a:rPr lang="en-US" b="1" dirty="0">
                <a:cs typeface="Times New Roman" charset="0"/>
              </a:rPr>
              <a:t>, </a:t>
            </a:r>
            <a:r>
              <a:rPr lang="en-US" dirty="0" err="1">
                <a:cs typeface="Times New Roman" charset="0"/>
              </a:rPr>
              <a:t>bir</a:t>
            </a:r>
            <a:r>
              <a:rPr lang="en-US" dirty="0">
                <a:cs typeface="Times New Roman" charset="0"/>
              </a:rPr>
              <a:t> </a:t>
            </a:r>
            <a:r>
              <a:rPr lang="en-US" dirty="0" err="1">
                <a:cs typeface="Times New Roman" charset="0"/>
              </a:rPr>
              <a:t>dalga</a:t>
            </a:r>
            <a:r>
              <a:rPr lang="en-US" dirty="0">
                <a:cs typeface="Times New Roman" charset="0"/>
              </a:rPr>
              <a:t> </a:t>
            </a:r>
            <a:r>
              <a:rPr lang="en-US" dirty="0" err="1">
                <a:cs typeface="Times New Roman" charset="0"/>
              </a:rPr>
              <a:t>grubunun</a:t>
            </a:r>
            <a:r>
              <a:rPr lang="en-US" dirty="0">
                <a:cs typeface="Times New Roman" charset="0"/>
              </a:rPr>
              <a:t> </a:t>
            </a:r>
            <a:r>
              <a:rPr lang="en-US" dirty="0" err="1">
                <a:cs typeface="Times New Roman" charset="0"/>
              </a:rPr>
              <a:t>tekrarlanan</a:t>
            </a:r>
            <a:r>
              <a:rPr lang="en-US" dirty="0">
                <a:cs typeface="Times New Roman" charset="0"/>
              </a:rPr>
              <a:t> </a:t>
            </a:r>
            <a:r>
              <a:rPr lang="en-US" dirty="0" err="1">
                <a:cs typeface="Times New Roman" charset="0"/>
              </a:rPr>
              <a:t>birimleri</a:t>
            </a:r>
            <a:r>
              <a:rPr lang="en-US" dirty="0">
                <a:cs typeface="Times New Roman" charset="0"/>
              </a:rPr>
              <a:t> </a:t>
            </a:r>
            <a:r>
              <a:rPr lang="en-US" dirty="0" err="1">
                <a:cs typeface="Times New Roman" charset="0"/>
              </a:rPr>
              <a:t>arasındaki</a:t>
            </a:r>
            <a:r>
              <a:rPr lang="en-US" dirty="0">
                <a:cs typeface="Times New Roman" charset="0"/>
              </a:rPr>
              <a:t> </a:t>
            </a:r>
            <a:r>
              <a:rPr lang="en-US" dirty="0" err="1">
                <a:cs typeface="Times New Roman" charset="0"/>
              </a:rPr>
              <a:t>mesafedir</a:t>
            </a:r>
            <a:r>
              <a:rPr lang="en-US" dirty="0">
                <a:cs typeface="Times New Roman" charset="0"/>
              </a:rPr>
              <a:t>. </a:t>
            </a:r>
            <a:r>
              <a:rPr lang="en-US" dirty="0" err="1">
                <a:cs typeface="Times New Roman" charset="0"/>
              </a:rPr>
              <a:t>Sembol</a:t>
            </a:r>
            <a:r>
              <a:rPr lang="en-US" dirty="0">
                <a:cs typeface="Times New Roman" charset="0"/>
              </a:rPr>
              <a:t> </a:t>
            </a:r>
            <a:r>
              <a:rPr lang="en-US" dirty="0" err="1">
                <a:cs typeface="Times New Roman" charset="0"/>
              </a:rPr>
              <a:t>olarak</a:t>
            </a:r>
            <a:r>
              <a:rPr lang="en-US" dirty="0">
                <a:cs typeface="Times New Roman" charset="0"/>
              </a:rPr>
              <a:t> </a:t>
            </a:r>
            <a:r>
              <a:rPr lang="en-US" dirty="0" err="1">
                <a:cs typeface="Times New Roman" charset="0"/>
              </a:rPr>
              <a:t>lamda</a:t>
            </a:r>
            <a:r>
              <a:rPr lang="en-US" dirty="0">
                <a:cs typeface="Times New Roman" charset="0"/>
              </a:rPr>
              <a:t> (</a:t>
            </a:r>
            <a:r>
              <a:rPr lang="el-GR" dirty="0">
                <a:cs typeface="Times New Roman" charset="0"/>
              </a:rPr>
              <a:t>λ) </a:t>
            </a:r>
            <a:r>
              <a:rPr lang="en-US" dirty="0" err="1">
                <a:cs typeface="Times New Roman" charset="0"/>
              </a:rPr>
              <a:t>harfi</a:t>
            </a:r>
            <a:r>
              <a:rPr lang="en-US" dirty="0">
                <a:cs typeface="Times New Roman" charset="0"/>
              </a:rPr>
              <a:t> </a:t>
            </a:r>
            <a:r>
              <a:rPr lang="en-US" dirty="0" err="1">
                <a:cs typeface="Times New Roman" charset="0"/>
              </a:rPr>
              <a:t>ile</a:t>
            </a:r>
            <a:r>
              <a:rPr lang="en-US" dirty="0">
                <a:cs typeface="Times New Roman" charset="0"/>
              </a:rPr>
              <a:t> </a:t>
            </a:r>
            <a:r>
              <a:rPr lang="en-US" dirty="0" err="1">
                <a:cs typeface="Times New Roman" charset="0"/>
              </a:rPr>
              <a:t>gösterilmektedir</a:t>
            </a:r>
            <a:r>
              <a:rPr lang="en-US" dirty="0">
                <a:cs typeface="Times New Roman" charset="0"/>
              </a:rPr>
              <a:t>.</a:t>
            </a:r>
            <a:r>
              <a:rPr lang="tr-TR" dirty="0">
                <a:cs typeface="Times New Roman" charset="0"/>
              </a:rPr>
              <a:t> </a:t>
            </a:r>
            <a:r>
              <a:rPr lang="en-US" dirty="0" err="1">
                <a:cs typeface="Times New Roman" charset="0"/>
              </a:rPr>
              <a:t>Dalga</a:t>
            </a:r>
            <a:r>
              <a:rPr lang="en-US" dirty="0">
                <a:cs typeface="Times New Roman" charset="0"/>
              </a:rPr>
              <a:t> </a:t>
            </a:r>
            <a:r>
              <a:rPr lang="en-US" dirty="0" err="1">
                <a:cs typeface="Times New Roman" charset="0"/>
              </a:rPr>
              <a:t>boyu</a:t>
            </a:r>
            <a:r>
              <a:rPr lang="en-US" dirty="0">
                <a:cs typeface="Times New Roman" charset="0"/>
              </a:rPr>
              <a:t> </a:t>
            </a:r>
            <a:r>
              <a:rPr lang="en-US" dirty="0" err="1">
                <a:cs typeface="Times New Roman" charset="0"/>
              </a:rPr>
              <a:t>frekans</a:t>
            </a:r>
            <a:r>
              <a:rPr lang="en-US" dirty="0">
                <a:cs typeface="Times New Roman" charset="0"/>
              </a:rPr>
              <a:t> </a:t>
            </a:r>
            <a:r>
              <a:rPr lang="en-US" dirty="0" err="1">
                <a:cs typeface="Times New Roman" charset="0"/>
              </a:rPr>
              <a:t>ile</a:t>
            </a:r>
            <a:r>
              <a:rPr lang="en-US" dirty="0">
                <a:cs typeface="Times New Roman" charset="0"/>
              </a:rPr>
              <a:t> </a:t>
            </a:r>
            <a:r>
              <a:rPr lang="en-US" dirty="0" err="1">
                <a:cs typeface="Times New Roman" charset="0"/>
              </a:rPr>
              <a:t>ters</a:t>
            </a:r>
            <a:r>
              <a:rPr lang="en-US" dirty="0">
                <a:cs typeface="Times New Roman" charset="0"/>
              </a:rPr>
              <a:t> </a:t>
            </a:r>
            <a:r>
              <a:rPr lang="en-US" dirty="0" err="1">
                <a:cs typeface="Times New Roman" charset="0"/>
              </a:rPr>
              <a:t>orantılı</a:t>
            </a:r>
            <a:r>
              <a:rPr lang="en-US" dirty="0">
                <a:cs typeface="Times New Roman" charset="0"/>
              </a:rPr>
              <a:t> </a:t>
            </a:r>
            <a:r>
              <a:rPr lang="en-US" dirty="0" err="1">
                <a:cs typeface="Times New Roman" charset="0"/>
              </a:rPr>
              <a:t>bir</a:t>
            </a:r>
            <a:r>
              <a:rPr lang="en-US" dirty="0">
                <a:cs typeface="Times New Roman" charset="0"/>
              </a:rPr>
              <a:t> </a:t>
            </a:r>
            <a:r>
              <a:rPr lang="en-US" dirty="0" err="1">
                <a:cs typeface="Times New Roman" charset="0"/>
              </a:rPr>
              <a:t>ilişki</a:t>
            </a:r>
            <a:r>
              <a:rPr lang="en-US" dirty="0">
                <a:cs typeface="Times New Roman" charset="0"/>
              </a:rPr>
              <a:t> </a:t>
            </a:r>
            <a:r>
              <a:rPr lang="en-US" dirty="0" err="1">
                <a:cs typeface="Times New Roman" charset="0"/>
              </a:rPr>
              <a:t>vardır</a:t>
            </a:r>
            <a:r>
              <a:rPr lang="en-US" dirty="0">
                <a:cs typeface="Times New Roman" charset="0"/>
              </a:rPr>
              <a:t>. </a:t>
            </a:r>
            <a:r>
              <a:rPr lang="en-US" dirty="0" err="1">
                <a:cs typeface="Times New Roman" charset="0"/>
              </a:rPr>
              <a:t>Dalga</a:t>
            </a:r>
            <a:r>
              <a:rPr lang="en-US" dirty="0">
                <a:cs typeface="Times New Roman" charset="0"/>
              </a:rPr>
              <a:t> </a:t>
            </a:r>
            <a:r>
              <a:rPr lang="en-US" dirty="0" err="1">
                <a:cs typeface="Times New Roman" charset="0"/>
              </a:rPr>
              <a:t>boyu</a:t>
            </a:r>
            <a:r>
              <a:rPr lang="en-US" dirty="0">
                <a:cs typeface="Times New Roman" charset="0"/>
              </a:rPr>
              <a:t> </a:t>
            </a:r>
            <a:r>
              <a:rPr lang="en-US" dirty="0" err="1">
                <a:cs typeface="Times New Roman" charset="0"/>
              </a:rPr>
              <a:t>uzadıkça</a:t>
            </a:r>
            <a:r>
              <a:rPr lang="en-US" dirty="0">
                <a:cs typeface="Times New Roman" charset="0"/>
              </a:rPr>
              <a:t> </a:t>
            </a:r>
            <a:r>
              <a:rPr lang="en-US" dirty="0" err="1">
                <a:cs typeface="Times New Roman" charset="0"/>
              </a:rPr>
              <a:t>frekans</a:t>
            </a:r>
            <a:r>
              <a:rPr lang="en-US" dirty="0">
                <a:cs typeface="Times New Roman" charset="0"/>
              </a:rPr>
              <a:t> </a:t>
            </a:r>
            <a:r>
              <a:rPr lang="en-US" dirty="0" err="1">
                <a:cs typeface="Times New Roman" charset="0"/>
              </a:rPr>
              <a:t>azalır</a:t>
            </a:r>
            <a:r>
              <a:rPr lang="en-US" dirty="0">
                <a:cs typeface="Times New Roman" charset="0"/>
              </a:rPr>
              <a:t>. </a:t>
            </a:r>
            <a:r>
              <a:rPr lang="en-US" dirty="0" err="1">
                <a:cs typeface="Times New Roman" charset="0"/>
              </a:rPr>
              <a:t>Çoğu</a:t>
            </a:r>
            <a:r>
              <a:rPr lang="en-US" dirty="0">
                <a:cs typeface="Times New Roman" charset="0"/>
              </a:rPr>
              <a:t> </a:t>
            </a:r>
            <a:r>
              <a:rPr lang="en-US" dirty="0" err="1">
                <a:cs typeface="Times New Roman" charset="0"/>
              </a:rPr>
              <a:t>durumda</a:t>
            </a:r>
            <a:r>
              <a:rPr lang="en-US" dirty="0">
                <a:cs typeface="Times New Roman" charset="0"/>
              </a:rPr>
              <a:t>, </a:t>
            </a:r>
            <a:r>
              <a:rPr lang="en-US" dirty="0" err="1">
                <a:cs typeface="Times New Roman" charset="0"/>
              </a:rPr>
              <a:t>dalganın</a:t>
            </a:r>
            <a:r>
              <a:rPr lang="en-US" dirty="0">
                <a:cs typeface="Times New Roman" charset="0"/>
              </a:rPr>
              <a:t> </a:t>
            </a:r>
            <a:r>
              <a:rPr lang="en-US" dirty="0" err="1">
                <a:cs typeface="Times New Roman" charset="0"/>
              </a:rPr>
              <a:t>boşlukta</a:t>
            </a:r>
            <a:r>
              <a:rPr lang="en-US" dirty="0">
                <a:cs typeface="Times New Roman" charset="0"/>
              </a:rPr>
              <a:t> </a:t>
            </a:r>
            <a:r>
              <a:rPr lang="en-US" dirty="0" err="1">
                <a:cs typeface="Times New Roman" charset="0"/>
              </a:rPr>
              <a:t>ilerlediğinin</a:t>
            </a:r>
            <a:r>
              <a:rPr lang="en-US" dirty="0">
                <a:cs typeface="Times New Roman" charset="0"/>
              </a:rPr>
              <a:t> </a:t>
            </a:r>
            <a:r>
              <a:rPr lang="en-US" dirty="0" err="1">
                <a:cs typeface="Times New Roman" charset="0"/>
              </a:rPr>
              <a:t>kabulü</a:t>
            </a:r>
            <a:r>
              <a:rPr lang="en-US" dirty="0">
                <a:cs typeface="Times New Roman" charset="0"/>
              </a:rPr>
              <a:t> </a:t>
            </a:r>
            <a:r>
              <a:rPr lang="en-US" dirty="0" err="1">
                <a:cs typeface="Times New Roman" charset="0"/>
              </a:rPr>
              <a:t>ile</a:t>
            </a:r>
            <a:r>
              <a:rPr lang="en-US" dirty="0">
                <a:cs typeface="Times New Roman" charset="0"/>
              </a:rPr>
              <a:t> </a:t>
            </a:r>
            <a:r>
              <a:rPr lang="en-US" dirty="0" err="1">
                <a:cs typeface="Times New Roman" charset="0"/>
              </a:rPr>
              <a:t>dalga</a:t>
            </a:r>
            <a:r>
              <a:rPr lang="en-US" dirty="0">
                <a:cs typeface="Times New Roman" charset="0"/>
              </a:rPr>
              <a:t> </a:t>
            </a:r>
            <a:r>
              <a:rPr lang="en-US" dirty="0" err="1">
                <a:cs typeface="Times New Roman" charset="0"/>
              </a:rPr>
              <a:t>hızı</a:t>
            </a:r>
            <a:r>
              <a:rPr lang="en-US" dirty="0">
                <a:cs typeface="Times New Roman" charset="0"/>
              </a:rPr>
              <a:t> (v) </a:t>
            </a:r>
            <a:r>
              <a:rPr lang="en-US" dirty="0" err="1">
                <a:cs typeface="Times New Roman" charset="0"/>
              </a:rPr>
              <a:t>ışık</a:t>
            </a:r>
            <a:r>
              <a:rPr lang="en-US" dirty="0">
                <a:cs typeface="Times New Roman" charset="0"/>
              </a:rPr>
              <a:t> </a:t>
            </a:r>
            <a:r>
              <a:rPr lang="en-US" dirty="0" err="1">
                <a:cs typeface="Times New Roman" charset="0"/>
              </a:rPr>
              <a:t>hızı</a:t>
            </a:r>
            <a:r>
              <a:rPr lang="en-US" dirty="0">
                <a:cs typeface="Times New Roman" charset="0"/>
              </a:rPr>
              <a:t> (c) </a:t>
            </a:r>
            <a:r>
              <a:rPr lang="en-US" dirty="0" err="1">
                <a:cs typeface="Times New Roman" charset="0"/>
              </a:rPr>
              <a:t>olarak</a:t>
            </a:r>
            <a:r>
              <a:rPr lang="en-US" dirty="0">
                <a:cs typeface="Times New Roman" charset="0"/>
              </a:rPr>
              <a:t> </a:t>
            </a:r>
            <a:r>
              <a:rPr lang="en-US" dirty="0" err="1">
                <a:cs typeface="Times New Roman" charset="0"/>
              </a:rPr>
              <a:t>seçilir</a:t>
            </a:r>
            <a:r>
              <a:rPr lang="en-US" dirty="0">
                <a:cs typeface="Times New Roman" charset="0"/>
              </a:rPr>
              <a:t>. Bu </a:t>
            </a:r>
            <a:r>
              <a:rPr lang="en-US" dirty="0" err="1">
                <a:cs typeface="Times New Roman" charset="0"/>
              </a:rPr>
              <a:t>durumda</a:t>
            </a:r>
            <a:r>
              <a:rPr lang="en-US" dirty="0">
                <a:cs typeface="Times New Roman" charset="0"/>
              </a:rPr>
              <a:t> </a:t>
            </a:r>
            <a:r>
              <a:rPr lang="en-US" dirty="0" err="1">
                <a:cs typeface="Times New Roman" charset="0"/>
              </a:rPr>
              <a:t>formül</a:t>
            </a:r>
            <a:r>
              <a:rPr lang="en-US" dirty="0">
                <a:cs typeface="Times New Roman" charset="0"/>
              </a:rPr>
              <a:t> </a:t>
            </a:r>
            <a:r>
              <a:rPr lang="en-US" dirty="0" err="1">
                <a:cs typeface="Times New Roman" charset="0"/>
              </a:rPr>
              <a:t>aşağıdaki</a:t>
            </a:r>
            <a:r>
              <a:rPr lang="en-US" dirty="0">
                <a:cs typeface="Times New Roman" charset="0"/>
              </a:rPr>
              <a:t> </a:t>
            </a:r>
            <a:r>
              <a:rPr lang="en-US" dirty="0" err="1">
                <a:cs typeface="Times New Roman" charset="0"/>
              </a:rPr>
              <a:t>gibi</a:t>
            </a:r>
            <a:r>
              <a:rPr lang="en-US" dirty="0">
                <a:cs typeface="Times New Roman" charset="0"/>
              </a:rPr>
              <a:t> </a:t>
            </a:r>
            <a:r>
              <a:rPr lang="en-US" dirty="0" err="1">
                <a:cs typeface="Times New Roman" charset="0"/>
              </a:rPr>
              <a:t>olur</a:t>
            </a:r>
            <a:r>
              <a:rPr lang="en-US" dirty="0">
                <a:cs typeface="Times New Roman" charset="0"/>
              </a:rPr>
              <a:t>:</a:t>
            </a:r>
          </a:p>
          <a:p>
            <a:pPr lvl="1"/>
            <a:endParaRPr lang="en-US" dirty="0"/>
          </a:p>
          <a:p>
            <a:r>
              <a:rPr lang="en-US" dirty="0"/>
              <a:t>Wavelength = </a:t>
            </a:r>
            <a:r>
              <a:rPr lang="en-US" i="1" dirty="0">
                <a:cs typeface="Times New Roman" charset="0"/>
                <a:sym typeface="Symbol" charset="0"/>
              </a:rPr>
              <a:t>λ</a:t>
            </a:r>
            <a:endParaRPr lang="en-US" dirty="0"/>
          </a:p>
          <a:p>
            <a:r>
              <a:rPr lang="en-US" dirty="0"/>
              <a:t>Assuming signal velocity </a:t>
            </a:r>
            <a:r>
              <a:rPr lang="en-US" i="1" dirty="0"/>
              <a:t>v</a:t>
            </a:r>
          </a:p>
          <a:p>
            <a:pPr lvl="1">
              <a:buFont typeface="Wingdings" panose="05000000000000000000" pitchFamily="2" charset="2"/>
              <a:buChar char="Ø"/>
            </a:pPr>
            <a:r>
              <a:rPr lang="en-US" i="1" dirty="0">
                <a:cs typeface="Times New Roman" charset="0"/>
                <a:sym typeface="Symbol" charset="0"/>
              </a:rPr>
              <a:t>λ </a:t>
            </a:r>
            <a:r>
              <a:rPr lang="en-US" i="1" dirty="0"/>
              <a:t>= </a:t>
            </a:r>
            <a:r>
              <a:rPr lang="en-US" i="1" dirty="0" err="1"/>
              <a:t>vT</a:t>
            </a:r>
            <a:r>
              <a:rPr lang="en-US" i="1" dirty="0"/>
              <a:t> </a:t>
            </a:r>
          </a:p>
          <a:p>
            <a:pPr lvl="1">
              <a:buFont typeface="Wingdings" panose="05000000000000000000" pitchFamily="2" charset="2"/>
              <a:buChar char="Ø"/>
            </a:pPr>
            <a:r>
              <a:rPr lang="en-US" i="1" dirty="0">
                <a:cs typeface="Times New Roman" charset="0"/>
                <a:sym typeface="Symbol" charset="0"/>
              </a:rPr>
              <a:t>λ </a:t>
            </a:r>
            <a:r>
              <a:rPr lang="en-US" i="1" dirty="0"/>
              <a:t>f = v</a:t>
            </a:r>
            <a:endParaRPr lang="en-US" dirty="0"/>
          </a:p>
          <a:p>
            <a:r>
              <a:rPr lang="en-US" i="1" dirty="0"/>
              <a:t>v</a:t>
            </a:r>
            <a:r>
              <a:rPr lang="en-US" dirty="0"/>
              <a:t> = c = 3×10 ^8 m/s (speed of light in free space) = </a:t>
            </a:r>
            <a:r>
              <a:rPr lang="en-US" i="1" dirty="0"/>
              <a:t>300 m/us</a:t>
            </a:r>
            <a:endParaRPr lang="en-US" dirty="0"/>
          </a:p>
          <a:p>
            <a:endParaRPr lang="en-US" dirty="0"/>
          </a:p>
          <a:p>
            <a:endParaRPr lang="en-US" sz="2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79</a:t>
            </a:fld>
            <a:endParaRPr lang="en-US" dirty="0"/>
          </a:p>
        </p:txBody>
      </p:sp>
      <p:pic>
        <p:nvPicPr>
          <p:cNvPr id="2" name="Picture 1">
            <a:extLst>
              <a:ext uri="{FF2B5EF4-FFF2-40B4-BE49-F238E27FC236}">
                <a16:creationId xmlns:a16="http://schemas.microsoft.com/office/drawing/2014/main" id="{7B765623-5E0B-4270-AED5-145620B2E83E}"/>
              </a:ext>
            </a:extLst>
          </p:cNvPr>
          <p:cNvPicPr>
            <a:picLocks noChangeAspect="1"/>
          </p:cNvPicPr>
          <p:nvPr/>
        </p:nvPicPr>
        <p:blipFill>
          <a:blip r:embed="rId3"/>
          <a:stretch>
            <a:fillRect/>
          </a:stretch>
        </p:blipFill>
        <p:spPr>
          <a:xfrm>
            <a:off x="2309812" y="4952682"/>
            <a:ext cx="4219575" cy="1733550"/>
          </a:xfrm>
          <a:prstGeom prst="rect">
            <a:avLst/>
          </a:prstGeom>
        </p:spPr>
      </p:pic>
    </p:spTree>
    <p:extLst>
      <p:ext uri="{BB962C8B-B14F-4D97-AF65-F5344CB8AC3E}">
        <p14:creationId xmlns:p14="http://schemas.microsoft.com/office/powerpoint/2010/main" val="250211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2729" y="112979"/>
            <a:ext cx="5100320" cy="697230"/>
          </a:xfrm>
          <a:prstGeom prst="rect">
            <a:avLst/>
          </a:prstGeom>
        </p:spPr>
        <p:txBody>
          <a:bodyPr vert="horz" wrap="square" lIns="0" tIns="13335" rIns="0" bIns="0" rtlCol="0">
            <a:spAutoFit/>
          </a:bodyPr>
          <a:lstStyle/>
          <a:p>
            <a:pPr marL="12700">
              <a:lnSpc>
                <a:spcPct val="100000"/>
              </a:lnSpc>
              <a:spcBef>
                <a:spcPts val="105"/>
              </a:spcBef>
            </a:pPr>
            <a:r>
              <a:rPr lang="en-US" sz="4400" spc="-15" dirty="0"/>
              <a:t>	Modulation</a:t>
            </a:r>
            <a:endParaRPr sz="4400" dirty="0"/>
          </a:p>
        </p:txBody>
      </p:sp>
      <p:sp>
        <p:nvSpPr>
          <p:cNvPr id="3" name="object 3"/>
          <p:cNvSpPr txBox="1"/>
          <p:nvPr/>
        </p:nvSpPr>
        <p:spPr>
          <a:xfrm>
            <a:off x="497840" y="810209"/>
            <a:ext cx="7967345" cy="4326184"/>
          </a:xfrm>
          <a:prstGeom prst="rect">
            <a:avLst/>
          </a:prstGeom>
        </p:spPr>
        <p:txBody>
          <a:bodyPr vert="horz" wrap="square" lIns="0" tIns="85725" rIns="0" bIns="0" rtlCol="0">
            <a:spAutoFit/>
          </a:bodyPr>
          <a:lstStyle/>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Low frequency signals are not directly emitted as electromagnetic waves.</a:t>
            </a:r>
          </a:p>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Two signals are needed to perform the modulation process: INFORMATION SIGNAL and CARRIER SIGNAL.</a:t>
            </a:r>
          </a:p>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Low frequency information signal, It is also called modulation signal, signal to be sent, low frequency (AF) signal.</a:t>
            </a:r>
          </a:p>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High frequency carrier signal can also be called modulated RF (Radio Frequency) signal or porter signal.</a:t>
            </a:r>
          </a:p>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In the modulation process, the modulating signal is the information signal that is being modulated or</a:t>
            </a:r>
          </a:p>
          <a:p>
            <a:pPr marL="355600" marR="354965" lvl="0" indent="-343535" algn="l" defTabSz="914400" rtl="0" eaLnBrk="1" fontAlgn="auto" latinLnBrk="0" hangingPunct="1">
              <a:lnSpc>
                <a:spcPts val="2400"/>
              </a:lnSpc>
              <a:spcBef>
                <a:spcPts val="675"/>
              </a:spcBef>
              <a:spcAft>
                <a:spcPts val="0"/>
              </a:spcAft>
              <a:buClrTx/>
              <a:buSzTx/>
              <a:buFontTx/>
              <a:buNone/>
              <a:tabLst/>
              <a:defRPr/>
            </a:pPr>
            <a:r>
              <a:rPr kumimoji="0" lang="en-US" sz="2500" b="0" i="0" u="none" strike="noStrike" kern="1200" cap="none" spc="-10" normalizeH="0" baseline="0" noProof="0" dirty="0">
                <a:ln>
                  <a:noFill/>
                </a:ln>
                <a:solidFill>
                  <a:prstClr val="black"/>
                </a:solidFill>
                <a:effectLst/>
                <a:uLnTx/>
                <a:uFillTx/>
                <a:latin typeface="Calibri"/>
                <a:ea typeface="+mn-ea"/>
                <a:cs typeface="Calibri"/>
              </a:rPr>
              <a:t>The modulated signal is the carrier signal.</a:t>
            </a:r>
            <a:endParaRPr kumimoji="0" sz="25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pic>
        <p:nvPicPr>
          <p:cNvPr id="5" name="object 5"/>
          <p:cNvPicPr/>
          <p:nvPr/>
        </p:nvPicPr>
        <p:blipFill>
          <a:blip r:embed="rId3" cstate="print"/>
          <a:stretch>
            <a:fillRect/>
          </a:stretch>
        </p:blipFill>
        <p:spPr>
          <a:xfrm>
            <a:off x="5143500" y="5136393"/>
            <a:ext cx="2571750" cy="172160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fontScale="90000"/>
          </a:bodyPr>
          <a:lstStyle/>
          <a:p>
            <a:r>
              <a:rPr lang="en-US" dirty="0"/>
              <a:t>Frequency, Period, and Phase</a:t>
            </a:r>
            <a:endParaRPr lang="en-US" u="sng" dirty="0"/>
          </a:p>
        </p:txBody>
      </p:sp>
      <p:sp>
        <p:nvSpPr>
          <p:cNvPr id="193539" name="Rectangle 3"/>
          <p:cNvSpPr>
            <a:spLocks noGrp="1" noChangeArrowheads="1"/>
          </p:cNvSpPr>
          <p:nvPr>
            <p:ph idx="1"/>
          </p:nvPr>
        </p:nvSpPr>
        <p:spPr/>
        <p:txBody>
          <a:bodyPr/>
          <a:lstStyle/>
          <a:p>
            <a:endParaRPr lang="en-US" dirty="0">
              <a:cs typeface="Times New Roman" charset="0"/>
            </a:endParaRPr>
          </a:p>
        </p:txBody>
      </p:sp>
      <p:sp>
        <p:nvSpPr>
          <p:cNvPr id="2"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80</a:t>
            </a:fld>
            <a:endParaRPr lang="en-US" dirty="0"/>
          </a:p>
        </p:txBody>
      </p:sp>
      <p:pic>
        <p:nvPicPr>
          <p:cNvPr id="4" name="Resim 3">
            <a:extLst>
              <a:ext uri="{FF2B5EF4-FFF2-40B4-BE49-F238E27FC236}">
                <a16:creationId xmlns:a16="http://schemas.microsoft.com/office/drawing/2014/main" id="{D4B8ECF6-940F-4C56-832E-86B18BC14D6F}"/>
              </a:ext>
            </a:extLst>
          </p:cNvPr>
          <p:cNvPicPr>
            <a:picLocks noChangeAspect="1"/>
          </p:cNvPicPr>
          <p:nvPr/>
        </p:nvPicPr>
        <p:blipFill>
          <a:blip r:embed="rId3"/>
          <a:stretch>
            <a:fillRect/>
          </a:stretch>
        </p:blipFill>
        <p:spPr>
          <a:xfrm>
            <a:off x="457200" y="1512359"/>
            <a:ext cx="8012968" cy="3037064"/>
          </a:xfrm>
          <a:prstGeom prst="rect">
            <a:avLst/>
          </a:prstGeom>
        </p:spPr>
      </p:pic>
    </p:spTree>
    <p:extLst>
      <p:ext uri="{BB962C8B-B14F-4D97-AF65-F5344CB8AC3E}">
        <p14:creationId xmlns:p14="http://schemas.microsoft.com/office/powerpoint/2010/main" val="985610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8061-4A55-44E8-ACA2-8170F91B40F9}"/>
              </a:ext>
            </a:extLst>
          </p:cNvPr>
          <p:cNvSpPr>
            <a:spLocks noGrp="1"/>
          </p:cNvSpPr>
          <p:nvPr>
            <p:ph type="title"/>
          </p:nvPr>
        </p:nvSpPr>
        <p:spPr/>
        <p:txBody>
          <a:bodyPr/>
          <a:lstStyle/>
          <a:p>
            <a:r>
              <a:rPr lang="en-US" dirty="0">
                <a:cs typeface="Times New Roman" charset="0"/>
              </a:rPr>
              <a:t>Example</a:t>
            </a:r>
            <a:endParaRPr lang="en-US" dirty="0"/>
          </a:p>
        </p:txBody>
      </p:sp>
      <p:sp>
        <p:nvSpPr>
          <p:cNvPr id="3" name="Content Placeholder 2">
            <a:extLst>
              <a:ext uri="{FF2B5EF4-FFF2-40B4-BE49-F238E27FC236}">
                <a16:creationId xmlns:a16="http://schemas.microsoft.com/office/drawing/2014/main" id="{1D0FDBCC-D5BD-4D22-929A-C28AE5A42C0F}"/>
              </a:ext>
            </a:extLst>
          </p:cNvPr>
          <p:cNvSpPr>
            <a:spLocks noGrp="1"/>
          </p:cNvSpPr>
          <p:nvPr>
            <p:ph idx="1"/>
          </p:nvPr>
        </p:nvSpPr>
        <p:spPr/>
        <p:txBody>
          <a:bodyPr/>
          <a:lstStyle/>
          <a:p>
            <a:r>
              <a:rPr lang="en-US" sz="2400" dirty="0">
                <a:cs typeface="Times New Roman" charset="0"/>
              </a:rPr>
              <a:t>Given the frequency </a:t>
            </a:r>
          </a:p>
          <a:p>
            <a:pPr lvl="1"/>
            <a:r>
              <a:rPr lang="en-US" sz="2000" dirty="0">
                <a:cs typeface="Times New Roman" charset="0"/>
              </a:rPr>
              <a:t>F = 2.5 GHZ</a:t>
            </a:r>
          </a:p>
          <a:p>
            <a:pPr lvl="1"/>
            <a:r>
              <a:rPr lang="en-US" sz="2000" dirty="0">
                <a:cs typeface="Times New Roman" charset="0"/>
              </a:rPr>
              <a:t>What is </a:t>
            </a:r>
            <a:r>
              <a:rPr lang="en-US" sz="2000" b="1" i="1" dirty="0">
                <a:cs typeface="Times New Roman" charset="0"/>
                <a:sym typeface="Symbol" charset="0"/>
              </a:rPr>
              <a:t>λ?</a:t>
            </a:r>
            <a:endParaRPr lang="en-US" sz="2000" dirty="0">
              <a:cs typeface="Times New Roman" charset="0"/>
            </a:endParaRPr>
          </a:p>
          <a:p>
            <a:endParaRPr lang="en-US" dirty="0"/>
          </a:p>
        </p:txBody>
      </p:sp>
      <p:sp>
        <p:nvSpPr>
          <p:cNvPr id="4" name="Slide Number Placeholder 3">
            <a:extLst>
              <a:ext uri="{FF2B5EF4-FFF2-40B4-BE49-F238E27FC236}">
                <a16:creationId xmlns:a16="http://schemas.microsoft.com/office/drawing/2014/main" id="{F7FFA169-B9D2-4189-8138-89E81AD1DC73}"/>
              </a:ext>
            </a:extLst>
          </p:cNvPr>
          <p:cNvSpPr>
            <a:spLocks noGrp="1"/>
          </p:cNvSpPr>
          <p:nvPr>
            <p:ph type="sldNum" sz="quarter" idx="12"/>
          </p:nvPr>
        </p:nvSpPr>
        <p:spPr/>
        <p:txBody>
          <a:bodyPr/>
          <a:lstStyle/>
          <a:p>
            <a:r>
              <a:rPr lang="en-US"/>
              <a:t>TRANSMISSION FUNDAMENTALS 2-</a:t>
            </a:r>
            <a:fld id="{2087C72B-B898-BA49-91D7-18739C8DDC39}" type="slidenum">
              <a:rPr lang="en-US" smtClean="0"/>
              <a:pPr/>
              <a:t>81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380787-8BC7-4C1D-A7B2-27AA922894AC}"/>
                  </a:ext>
                </a:extLst>
              </p:cNvPr>
              <p:cNvSpPr txBox="1"/>
              <p:nvPr/>
            </p:nvSpPr>
            <p:spPr>
              <a:xfrm>
                <a:off x="3594688" y="1370013"/>
                <a:ext cx="2577512" cy="38467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3200" b="1" i="1" dirty="0" smtClean="0">
                          <a:cs typeface="Times New Roman" charset="0"/>
                          <a:sym typeface="Symbol" charset="0"/>
                        </a:rPr>
                        <m:t>λ</m:t>
                      </m:r>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r>
                            <a:rPr lang="en-US" sz="3200" b="0" i="1" smtClean="0">
                              <a:latin typeface="Cambria Math" panose="02040503050406030204" pitchFamily="18" charset="0"/>
                            </a:rPr>
                            <m:t>𝐶</m:t>
                          </m:r>
                        </m:num>
                        <m:den>
                          <m:r>
                            <a:rPr lang="en-US" sz="3200" b="0" i="1" smtClean="0">
                              <a:latin typeface="Cambria Math" panose="02040503050406030204" pitchFamily="18" charset="0"/>
                            </a:rPr>
                            <m:t>𝑓</m:t>
                          </m:r>
                        </m:den>
                      </m:f>
                    </m:oMath>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3 </m:t>
                          </m:r>
                          <m:r>
                            <a:rPr lang="en-US" sz="3200" b="0" i="1" smtClean="0">
                              <a:latin typeface="Cambria Math" panose="02040503050406030204" pitchFamily="18" charset="0"/>
                            </a:rPr>
                            <m:t>𝑋</m:t>
                          </m:r>
                          <m:r>
                            <a:rPr lang="en-US" sz="3200" b="0" i="1" smtClean="0">
                              <a:latin typeface="Cambria Math" panose="02040503050406030204" pitchFamily="18" charset="0"/>
                            </a:rPr>
                            <m:t> 10^8</m:t>
                          </m:r>
                        </m:num>
                        <m:den>
                          <m:r>
                            <a:rPr lang="en-US" sz="3200" b="0" i="1" smtClean="0">
                              <a:latin typeface="Cambria Math" panose="02040503050406030204" pitchFamily="18" charset="0"/>
                            </a:rPr>
                            <m:t>2.5</m:t>
                          </m:r>
                          <m:r>
                            <a:rPr lang="en-US" sz="3200" i="1">
                              <a:latin typeface="Cambria Math" panose="02040503050406030204" pitchFamily="18" charset="0"/>
                            </a:rPr>
                            <m:t>𝑋</m:t>
                          </m:r>
                          <m:r>
                            <a:rPr lang="en-US" sz="3200" i="1">
                              <a:latin typeface="Cambria Math" panose="02040503050406030204" pitchFamily="18" charset="0"/>
                            </a:rPr>
                            <m:t> 10^9</m:t>
                          </m:r>
                        </m:den>
                      </m:f>
                    </m:oMath>
                  </m:oMathPara>
                </a14:m>
                <a:endParaRPr lang="en-US" sz="3200" dirty="0"/>
              </a:p>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3</m:t>
                          </m:r>
                          <m:r>
                            <a:rPr lang="en-US" sz="3200" b="0" i="1" smtClean="0">
                              <a:latin typeface="Cambria Math" panose="02040503050406030204" pitchFamily="18" charset="0"/>
                            </a:rPr>
                            <m:t>00</m:t>
                          </m:r>
                        </m:num>
                        <m:den>
                          <m:r>
                            <a:rPr lang="en-US" sz="3200" i="1">
                              <a:latin typeface="Cambria Math" panose="02040503050406030204" pitchFamily="18" charset="0"/>
                            </a:rPr>
                            <m:t>2.5</m:t>
                          </m:r>
                          <m:r>
                            <a:rPr lang="en-US" sz="3200" b="0" i="1" smtClean="0">
                              <a:latin typeface="Cambria Math" panose="02040503050406030204" pitchFamily="18" charset="0"/>
                            </a:rPr>
                            <m:t> </m:t>
                          </m:r>
                          <m:r>
                            <a:rPr lang="en-US" sz="3200" b="0" i="1" smtClean="0">
                              <a:latin typeface="Cambria Math" panose="02040503050406030204" pitchFamily="18" charset="0"/>
                            </a:rPr>
                            <m:t>𝑋</m:t>
                          </m:r>
                          <m:r>
                            <a:rPr lang="en-US" sz="3200" i="1">
                              <a:latin typeface="Cambria Math" panose="02040503050406030204" pitchFamily="18" charset="0"/>
                            </a:rPr>
                            <m:t>10^</m:t>
                          </m:r>
                          <m:r>
                            <a:rPr lang="en-US" sz="3200" b="0" i="1" smtClean="0">
                              <a:latin typeface="Cambria Math" panose="02040503050406030204" pitchFamily="18" charset="0"/>
                            </a:rPr>
                            <m:t>3</m:t>
                          </m:r>
                        </m:den>
                      </m:f>
                    </m:oMath>
                    <m:oMath xmlns:m="http://schemas.openxmlformats.org/officeDocument/2006/math">
                      <m:r>
                        <a:rPr lang="en-US" sz="3200" b="0" i="1" smtClean="0">
                          <a:latin typeface="Cambria Math" panose="02040503050406030204" pitchFamily="18" charset="0"/>
                        </a:rPr>
                        <m:t>=0.12 </m:t>
                      </m:r>
                      <m:r>
                        <a:rPr lang="en-US" sz="3200" b="0" i="1" smtClean="0">
                          <a:latin typeface="Cambria Math" panose="02040503050406030204" pitchFamily="18" charset="0"/>
                        </a:rPr>
                        <m:t>𝑚</m:t>
                      </m:r>
                    </m:oMath>
                    <m:oMath xmlns:m="http://schemas.openxmlformats.org/officeDocument/2006/math">
                      <m:r>
                        <a:rPr lang="en-US" sz="3200" b="0" i="1" smtClean="0">
                          <a:latin typeface="Cambria Math" panose="02040503050406030204" pitchFamily="18" charset="0"/>
                        </a:rPr>
                        <m:t>=12 </m:t>
                      </m:r>
                      <m:r>
                        <a:rPr lang="en-US" sz="3200" b="0" i="1" smtClean="0">
                          <a:latin typeface="Cambria Math" panose="02040503050406030204" pitchFamily="18" charset="0"/>
                        </a:rPr>
                        <m:t>𝑐𝑚</m:t>
                      </m:r>
                    </m:oMath>
                  </m:oMathPara>
                </a14:m>
                <a:endParaRPr lang="en-US" sz="3200" dirty="0"/>
              </a:p>
            </p:txBody>
          </p:sp>
        </mc:Choice>
        <mc:Fallback xmlns="">
          <p:sp>
            <p:nvSpPr>
              <p:cNvPr id="5" name="TextBox 4">
                <a:extLst>
                  <a:ext uri="{FF2B5EF4-FFF2-40B4-BE49-F238E27FC236}">
                    <a16:creationId xmlns:a16="http://schemas.microsoft.com/office/drawing/2014/main" id="{71380787-8BC7-4C1D-A7B2-27AA922894AC}"/>
                  </a:ext>
                </a:extLst>
              </p:cNvPr>
              <p:cNvSpPr txBox="1">
                <a:spLocks noRot="1" noChangeAspect="1" noMove="1" noResize="1" noEditPoints="1" noAdjustHandles="1" noChangeArrowheads="1" noChangeShapeType="1" noTextEdit="1"/>
              </p:cNvSpPr>
              <p:nvPr/>
            </p:nvSpPr>
            <p:spPr>
              <a:xfrm>
                <a:off x="3594688" y="1370013"/>
                <a:ext cx="2577512" cy="3846759"/>
              </a:xfrm>
              <a:prstGeom prst="rect">
                <a:avLst/>
              </a:prstGeom>
              <a:blipFill>
                <a:blip r:embed="rId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242439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normAutofit fontScale="90000"/>
          </a:bodyPr>
          <a:lstStyle/>
          <a:p>
            <a:r>
              <a:rPr lang="en-US" dirty="0">
                <a:cs typeface="Times New Roman" charset="0"/>
              </a:rPr>
              <a:t>Frequency-Domain Concepts</a:t>
            </a:r>
          </a:p>
        </p:txBody>
      </p:sp>
      <p:sp>
        <p:nvSpPr>
          <p:cNvPr id="263171" name="Rectangle 3"/>
          <p:cNvSpPr>
            <a:spLocks noGrp="1" noChangeArrowheads="1"/>
          </p:cNvSpPr>
          <p:nvPr>
            <p:ph idx="1"/>
          </p:nvPr>
        </p:nvSpPr>
        <p:spPr/>
        <p:txBody>
          <a:bodyPr>
            <a:normAutofit lnSpcReduction="10000"/>
          </a:bodyPr>
          <a:lstStyle/>
          <a:p>
            <a:r>
              <a:rPr lang="en-US" dirty="0">
                <a:cs typeface="Times New Roman" charset="0"/>
              </a:rPr>
              <a:t>Any electromagnetic signal can be shown to consist of a collection of periodic analog signals (sine waves) at different amplitudes, frequencies, and phases</a:t>
            </a:r>
            <a:r>
              <a:rPr lang="tr-TR" dirty="0">
                <a:cs typeface="Times New Roman" charset="0"/>
              </a:rPr>
              <a:t>- </a:t>
            </a:r>
            <a:r>
              <a:rPr lang="tr-TR" sz="2200" dirty="0">
                <a:cs typeface="Times New Roman" charset="0"/>
              </a:rPr>
              <a:t>elektromanyetik bir sinyal, farklı genlik, frekans ve fazlarda periyodik analog sinyaller (sinüs dalgaları) birleşiminden oluşmaktadır. </a:t>
            </a:r>
          </a:p>
          <a:p>
            <a:endParaRPr lang="tr-TR" dirty="0">
              <a:cs typeface="Times New Roman" charset="0"/>
            </a:endParaRPr>
          </a:p>
          <a:p>
            <a:r>
              <a:rPr lang="en-US" dirty="0">
                <a:cs typeface="Times New Roman" charset="0"/>
              </a:rPr>
              <a:t>The period of the total signal is equal to the period of the fundamental frequency </a:t>
            </a:r>
            <a:r>
              <a:rPr lang="tr-TR" dirty="0">
                <a:cs typeface="Times New Roman" charset="0"/>
              </a:rPr>
              <a:t>–</a:t>
            </a:r>
            <a:r>
              <a:rPr lang="tr-TR" sz="2200" dirty="0">
                <a:cs typeface="Times New Roman" charset="0"/>
              </a:rPr>
              <a:t> Tüm sinyalin periyodu, temel frekansın periyoduna eşittir.</a:t>
            </a:r>
            <a:endParaRPr lang="en-US" sz="22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82</a:t>
            </a:fld>
            <a:endParaRPr lang="en-US" dirty="0"/>
          </a:p>
        </p:txBody>
      </p:sp>
    </p:spTree>
    <p:extLst>
      <p:ext uri="{BB962C8B-B14F-4D97-AF65-F5344CB8AC3E}">
        <p14:creationId xmlns:p14="http://schemas.microsoft.com/office/powerpoint/2010/main" val="850138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normAutofit fontScale="90000"/>
          </a:bodyPr>
          <a:lstStyle/>
          <a:p>
            <a:r>
              <a:rPr lang="en-US" dirty="0">
                <a:cs typeface="Times New Roman" charset="0"/>
              </a:rPr>
              <a:t>Frequency-Domain Concepts</a:t>
            </a:r>
          </a:p>
        </p:txBody>
      </p:sp>
      <p:sp>
        <p:nvSpPr>
          <p:cNvPr id="256003" name="Rectangle 3"/>
          <p:cNvSpPr>
            <a:spLocks noGrp="1" noChangeArrowheads="1"/>
          </p:cNvSpPr>
          <p:nvPr>
            <p:ph idx="1"/>
          </p:nvPr>
        </p:nvSpPr>
        <p:spPr/>
        <p:txBody>
          <a:bodyPr>
            <a:normAutofit fontScale="77500" lnSpcReduction="20000"/>
          </a:bodyPr>
          <a:lstStyle/>
          <a:p>
            <a:pPr>
              <a:lnSpc>
                <a:spcPct val="90000"/>
              </a:lnSpc>
            </a:pPr>
            <a:endParaRPr lang="en-US" sz="2800" dirty="0">
              <a:cs typeface="Times New Roman" charset="0"/>
            </a:endParaRPr>
          </a:p>
          <a:p>
            <a:pPr>
              <a:lnSpc>
                <a:spcPct val="90000"/>
              </a:lnSpc>
            </a:pPr>
            <a:r>
              <a:rPr lang="en-US" sz="2800" b="1" dirty="0">
                <a:cs typeface="Times New Roman" charset="0"/>
              </a:rPr>
              <a:t>Fundamental frequency </a:t>
            </a:r>
            <a:r>
              <a:rPr lang="en-US" sz="2800" dirty="0">
                <a:cs typeface="Times New Roman" charset="0"/>
              </a:rPr>
              <a:t>- when all frequency components of a signal are integer multiples of one frequency, it</a:t>
            </a:r>
            <a:r>
              <a:rPr lang="ja-JP" altLang="en-US" sz="2800" dirty="0">
                <a:latin typeface="Arial"/>
                <a:cs typeface="Times New Roman" charset="0"/>
              </a:rPr>
              <a:t>’</a:t>
            </a:r>
            <a:r>
              <a:rPr lang="en-US" sz="2800" dirty="0">
                <a:cs typeface="Times New Roman" charset="0"/>
              </a:rPr>
              <a:t>s referred to as the fundamental frequency</a:t>
            </a:r>
            <a:r>
              <a:rPr lang="tr-TR" sz="2800" dirty="0">
                <a:cs typeface="Times New Roman" charset="0"/>
              </a:rPr>
              <a:t> -</a:t>
            </a:r>
            <a:r>
              <a:rPr lang="tr-TR" sz="2500" dirty="0"/>
              <a:t>Bir sinyalin tüm frekans bileşenleri bir frekansın tam sayı katları olduğunda, temel frekans olarak adlandırılır.</a:t>
            </a:r>
          </a:p>
          <a:p>
            <a:pPr>
              <a:lnSpc>
                <a:spcPct val="90000"/>
              </a:lnSpc>
            </a:pPr>
            <a:endParaRPr lang="en-US" sz="2800" dirty="0">
              <a:cs typeface="Times New Roman" charset="0"/>
            </a:endParaRPr>
          </a:p>
          <a:p>
            <a:pPr>
              <a:lnSpc>
                <a:spcPct val="90000"/>
              </a:lnSpc>
            </a:pPr>
            <a:r>
              <a:rPr lang="en-US" sz="2800" b="1" dirty="0">
                <a:cs typeface="Times New Roman" charset="0"/>
              </a:rPr>
              <a:t>Spectrum</a:t>
            </a:r>
            <a:r>
              <a:rPr lang="en-US" sz="2800" dirty="0">
                <a:cs typeface="Times New Roman" charset="0"/>
              </a:rPr>
              <a:t> - range of frequencies that a signal contains</a:t>
            </a:r>
            <a:r>
              <a:rPr lang="tr-TR" sz="2100" dirty="0">
                <a:cs typeface="Times New Roman" charset="0"/>
              </a:rPr>
              <a:t>-bir sinyalin içerdiği frekans aralığı</a:t>
            </a:r>
            <a:endParaRPr lang="en-US" sz="2100" dirty="0">
              <a:cs typeface="Times New Roman" charset="0"/>
            </a:endParaRPr>
          </a:p>
          <a:p>
            <a:pPr lvl="1">
              <a:lnSpc>
                <a:spcPct val="90000"/>
              </a:lnSpc>
            </a:pPr>
            <a:r>
              <a:rPr lang="en-US" sz="2400" dirty="0"/>
              <a:t>For the signal of Figure 2.4c, the spectrum extends from </a:t>
            </a:r>
            <a:br>
              <a:rPr lang="en-US" sz="2400" dirty="0"/>
            </a:br>
            <a:r>
              <a:rPr lang="en-US" sz="2400" i="1" dirty="0"/>
              <a:t>f </a:t>
            </a:r>
            <a:r>
              <a:rPr lang="en-US" sz="2400" dirty="0"/>
              <a:t>to 3</a:t>
            </a:r>
            <a:r>
              <a:rPr lang="en-US" sz="2400" i="1" dirty="0"/>
              <a:t>f</a:t>
            </a:r>
            <a:r>
              <a:rPr lang="en-US" sz="2400" dirty="0"/>
              <a:t>.</a:t>
            </a:r>
            <a:endParaRPr lang="en-US" sz="2400" dirty="0">
              <a:cs typeface="Times New Roman" charset="0"/>
            </a:endParaRPr>
          </a:p>
          <a:p>
            <a:pPr>
              <a:lnSpc>
                <a:spcPct val="90000"/>
              </a:lnSpc>
            </a:pPr>
            <a:r>
              <a:rPr lang="en-US" sz="2800" b="1" dirty="0">
                <a:cs typeface="Times New Roman" charset="0"/>
              </a:rPr>
              <a:t>Absolute bandwidth </a:t>
            </a:r>
            <a:r>
              <a:rPr lang="en-US" sz="2800" dirty="0">
                <a:cs typeface="Times New Roman" charset="0"/>
              </a:rPr>
              <a:t>- width of the spectrum of a signal</a:t>
            </a:r>
            <a:endParaRPr lang="tr-TR" sz="2800" dirty="0">
              <a:cs typeface="Times New Roman" charset="0"/>
            </a:endParaRPr>
          </a:p>
          <a:p>
            <a:pPr>
              <a:lnSpc>
                <a:spcPct val="90000"/>
              </a:lnSpc>
            </a:pPr>
            <a:endParaRPr lang="en-US" sz="2800" dirty="0">
              <a:cs typeface="Times New Roman" charset="0"/>
            </a:endParaRPr>
          </a:p>
          <a:p>
            <a:pPr lvl="1">
              <a:lnSpc>
                <a:spcPct val="90000"/>
              </a:lnSpc>
            </a:pPr>
            <a:r>
              <a:rPr lang="en-US" sz="2400" dirty="0">
                <a:cs typeface="Times New Roman" charset="0"/>
              </a:rPr>
              <a:t>In the case of Figure 2.4c, the bandwidth is 3f - f = 2f</a:t>
            </a:r>
            <a:endParaRPr lang="tr-TR" sz="2400" dirty="0">
              <a:cs typeface="Times New Roman" charset="0"/>
            </a:endParaRPr>
          </a:p>
          <a:p>
            <a:pPr lvl="1">
              <a:lnSpc>
                <a:spcPct val="90000"/>
              </a:lnSpc>
            </a:pPr>
            <a:endParaRPr lang="en-US" sz="2400" dirty="0">
              <a:cs typeface="Times New Roman" charset="0"/>
            </a:endParaRPr>
          </a:p>
          <a:p>
            <a:pPr>
              <a:lnSpc>
                <a:spcPct val="90000"/>
              </a:lnSpc>
            </a:pPr>
            <a:r>
              <a:rPr lang="en-US" sz="2800" dirty="0">
                <a:cs typeface="Times New Roman" charset="0"/>
              </a:rPr>
              <a:t>Effective bandwidth (or just bandwidth) - narrow band of frequencies that most of the signal</a:t>
            </a:r>
            <a:r>
              <a:rPr lang="ja-JP" altLang="en-US" sz="2800" dirty="0">
                <a:latin typeface="Arial"/>
                <a:cs typeface="Times New Roman" charset="0"/>
              </a:rPr>
              <a:t>’</a:t>
            </a:r>
            <a:r>
              <a:rPr lang="en-US" sz="2800" dirty="0">
                <a:cs typeface="Times New Roman" charset="0"/>
              </a:rPr>
              <a:t>s energy is contained in</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83</a:t>
            </a:fld>
            <a:endParaRPr lang="en-US" dirty="0"/>
          </a:p>
        </p:txBody>
      </p:sp>
    </p:spTree>
    <p:extLst>
      <p:ext uri="{BB962C8B-B14F-4D97-AF65-F5344CB8AC3E}">
        <p14:creationId xmlns:p14="http://schemas.microsoft.com/office/powerpoint/2010/main" val="51748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0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00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Addition of frequency Components(T = 1/</a:t>
            </a:r>
            <a:r>
              <a:rPr lang="en-US" i="1" cap="none" dirty="0"/>
              <a:t>f</a:t>
            </a:r>
            <a:r>
              <a:rPr lang="en-US" dirty="0"/>
              <a:t>)</a:t>
            </a:r>
          </a:p>
        </p:txBody>
      </p:sp>
      <p:pic>
        <p:nvPicPr>
          <p:cNvPr id="6" name="Picture Placeholder 5" descr="Ch02fig04.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49337" r="-49337"/>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84</a:t>
            </a:fld>
            <a:endParaRPr lang="en-US" dirty="0"/>
          </a:p>
        </p:txBody>
      </p:sp>
      <p:pic>
        <p:nvPicPr>
          <p:cNvPr id="3" name="Picture 2" descr="2_4_addition_of_frequency_components.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3187596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Time and Frequency Domains</a:t>
            </a:r>
          </a:p>
        </p:txBody>
      </p:sp>
      <p:pic>
        <p:nvPicPr>
          <p:cNvPr id="2" name="Content Placeholder 1">
            <a:extLst>
              <a:ext uri="{FF2B5EF4-FFF2-40B4-BE49-F238E27FC236}">
                <a16:creationId xmlns:a16="http://schemas.microsoft.com/office/drawing/2014/main" id="{EDAFBAE3-89F3-4B8B-9201-B81F668883E7}"/>
              </a:ext>
            </a:extLst>
          </p:cNvPr>
          <p:cNvPicPr>
            <a:picLocks noGrp="1" noChangeAspect="1"/>
          </p:cNvPicPr>
          <p:nvPr>
            <p:ph idx="1"/>
          </p:nvPr>
        </p:nvPicPr>
        <p:blipFill rotWithShape="1">
          <a:blip r:embed="rId3"/>
          <a:srcRect l="11512" t="43774" r="30277" b="17166"/>
          <a:stretch/>
        </p:blipFill>
        <p:spPr>
          <a:xfrm>
            <a:off x="693419" y="1398555"/>
            <a:ext cx="7757161" cy="4957795"/>
          </a:xfrm>
          <a:prstGeom prst="rect">
            <a:avLst/>
          </a:prstGeom>
        </p:spPr>
      </p:pic>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85</a:t>
            </a:fld>
            <a:endParaRPr lang="en-US" dirty="0"/>
          </a:p>
        </p:txBody>
      </p:sp>
    </p:spTree>
    <p:extLst>
      <p:ext uri="{BB962C8B-B14F-4D97-AF65-F5344CB8AC3E}">
        <p14:creationId xmlns:p14="http://schemas.microsoft.com/office/powerpoint/2010/main" val="1524405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Frequency Components of Square Wave </a:t>
            </a:r>
          </a:p>
        </p:txBody>
      </p:sp>
      <p:pic>
        <p:nvPicPr>
          <p:cNvPr id="6" name="Picture Placeholder 5" descr="Ch02fig05.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50271" r="-50271"/>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86</a:t>
            </a:fld>
            <a:endParaRPr lang="en-US" dirty="0"/>
          </a:p>
        </p:txBody>
      </p:sp>
      <p:pic>
        <p:nvPicPr>
          <p:cNvPr id="3" name="Picture 2" descr="2_5_frequency_components_of_square_wave.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223917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Relationship between Data Rate and Bandwidth</a:t>
            </a:r>
          </a:p>
        </p:txBody>
      </p:sp>
      <p:sp>
        <p:nvSpPr>
          <p:cNvPr id="264195" name="Rectangle 3"/>
          <p:cNvSpPr>
            <a:spLocks noGrp="1" noChangeArrowheads="1"/>
          </p:cNvSpPr>
          <p:nvPr>
            <p:ph idx="1"/>
          </p:nvPr>
        </p:nvSpPr>
        <p:spPr>
          <a:xfrm>
            <a:off x="457200" y="3113596"/>
            <a:ext cx="8229600" cy="3012567"/>
          </a:xfrm>
        </p:spPr>
        <p:txBody>
          <a:bodyPr>
            <a:normAutofit fontScale="55000" lnSpcReduction="20000"/>
          </a:bodyPr>
          <a:lstStyle/>
          <a:p>
            <a:pPr>
              <a:lnSpc>
                <a:spcPct val="90000"/>
              </a:lnSpc>
            </a:pPr>
            <a:r>
              <a:rPr lang="tr-TR" b="1" dirty="0"/>
              <a:t>Data rate </a:t>
            </a:r>
            <a:r>
              <a:rPr lang="tr-TR" dirty="0"/>
              <a:t>= </a:t>
            </a:r>
            <a:r>
              <a:rPr lang="en-US" dirty="0"/>
              <a:t>The amount of data transferred or transmitted</a:t>
            </a:r>
            <a:r>
              <a:rPr lang="tr-TR" dirty="0"/>
              <a:t>.</a:t>
            </a:r>
          </a:p>
          <a:p>
            <a:pPr>
              <a:lnSpc>
                <a:spcPct val="90000"/>
              </a:lnSpc>
            </a:pPr>
            <a:endParaRPr lang="tr-TR" dirty="0"/>
          </a:p>
          <a:p>
            <a:pPr>
              <a:lnSpc>
                <a:spcPct val="90000"/>
              </a:lnSpc>
            </a:pPr>
            <a:r>
              <a:rPr lang="en-US" dirty="0"/>
              <a:t>The greater the bandwidth, the higher the information-carrying capacity</a:t>
            </a:r>
            <a:r>
              <a:rPr lang="tr-TR" dirty="0"/>
              <a:t>-Bant genişliği ne kadar büyük olursa, bilgi taşıma kapasitesi o kadar yüksek olur</a:t>
            </a:r>
          </a:p>
          <a:p>
            <a:pPr>
              <a:lnSpc>
                <a:spcPct val="90000"/>
              </a:lnSpc>
            </a:pPr>
            <a:endParaRPr lang="en-US" dirty="0"/>
          </a:p>
          <a:p>
            <a:r>
              <a:rPr lang="en-US" dirty="0"/>
              <a:t>Suppose that we let a positive pulse represent binary 0</a:t>
            </a:r>
          </a:p>
          <a:p>
            <a:r>
              <a:rPr lang="en-US" dirty="0"/>
              <a:t> and a negative pulse represent binary 1.</a:t>
            </a:r>
          </a:p>
          <a:p>
            <a:r>
              <a:rPr lang="en-US" dirty="0"/>
              <a:t>The duration of each pulse is 1/(2f ); </a:t>
            </a:r>
          </a:p>
          <a:p>
            <a:pPr lvl="1"/>
            <a:r>
              <a:rPr lang="en-US" sz="3200" dirty="0"/>
              <a:t>thus the data rate is 2f bits per second (bps).</a:t>
            </a:r>
          </a:p>
          <a:p>
            <a:pPr lvl="1"/>
            <a:endParaRPr lang="en-US" sz="2400" dirty="0">
              <a:cs typeface="Times New Roman" charset="0"/>
            </a:endParaRPr>
          </a:p>
          <a:p>
            <a:r>
              <a:rPr lang="en-US" dirty="0"/>
              <a:t>What are the frequency components of this signal?</a:t>
            </a:r>
            <a:endParaRPr lang="en-US" sz="72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87</a:t>
            </a:fld>
            <a:endParaRPr lang="en-US" dirty="0"/>
          </a:p>
        </p:txBody>
      </p:sp>
      <p:pic>
        <p:nvPicPr>
          <p:cNvPr id="6" name="Picture Placeholder 5" descr="Ch02fig02.eps">
            <a:hlinkClick r:id="rId3"/>
            <a:extLst>
              <a:ext uri="{FF2B5EF4-FFF2-40B4-BE49-F238E27FC236}">
                <a16:creationId xmlns:a16="http://schemas.microsoft.com/office/drawing/2014/main" id="{9A41DEE8-B647-4060-B61A-30E8F88B3913}"/>
              </a:ext>
            </a:extLst>
          </p:cNvPr>
          <p:cNvPicPr>
            <a:picLocks noChangeAspect="1"/>
          </p:cNvPicPr>
          <p:nvPr/>
        </p:nvPicPr>
        <p:blipFill rotWithShape="1">
          <a:blip r:embed="rId4">
            <a:extLst>
              <a:ext uri="{28A0092B-C50C-407E-A947-70E740481C1C}">
                <a14:useLocalDpi xmlns:a14="http://schemas.microsoft.com/office/drawing/2010/main" val="0"/>
              </a:ext>
            </a:extLst>
          </a:blip>
          <a:srcRect l="-37491" t="47877" r="-37491"/>
          <a:stretch/>
        </p:blipFill>
        <p:spPr>
          <a:xfrm>
            <a:off x="2029777" y="1370013"/>
            <a:ext cx="5084445" cy="1743583"/>
          </a:xfrm>
          <a:prstGeom prst="rect">
            <a:avLst/>
          </a:prstGeom>
        </p:spPr>
      </p:pic>
    </p:spTree>
    <p:extLst>
      <p:ext uri="{BB962C8B-B14F-4D97-AF65-F5344CB8AC3E}">
        <p14:creationId xmlns:p14="http://schemas.microsoft.com/office/powerpoint/2010/main" val="168954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19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Frequency Components of Square Wave </a:t>
            </a:r>
          </a:p>
        </p:txBody>
      </p:sp>
      <p:pic>
        <p:nvPicPr>
          <p:cNvPr id="6" name="Picture Placeholder 5" descr="Ch02fig05.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50271" r="-50271"/>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88</a:t>
            </a:fld>
            <a:endParaRPr lang="en-US" dirty="0"/>
          </a:p>
        </p:txBody>
      </p:sp>
      <p:pic>
        <p:nvPicPr>
          <p:cNvPr id="3" name="Picture 2" descr="2_5_frequency_components_of_square_wave.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539175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Frequency Components of Square Wave </a:t>
            </a:r>
          </a:p>
        </p:txBody>
      </p:sp>
      <p:pic>
        <p:nvPicPr>
          <p:cNvPr id="6" name="Picture Placeholder 5" descr="Ch02fig05.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50271" r="-50271"/>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89</a:t>
            </a:fld>
            <a:endParaRPr lang="en-US" dirty="0"/>
          </a:p>
        </p:txBody>
      </p:sp>
      <p:pic>
        <p:nvPicPr>
          <p:cNvPr id="3" name="Picture 2" descr="2_5_frequency_components_of_square_wave.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7" name="Picture 6">
            <a:extLst>
              <a:ext uri="{FF2B5EF4-FFF2-40B4-BE49-F238E27FC236}">
                <a16:creationId xmlns:a16="http://schemas.microsoft.com/office/drawing/2014/main" id="{69FD93AD-DB49-4ABD-8730-56AA78FEFA14}"/>
              </a:ext>
            </a:extLst>
          </p:cNvPr>
          <p:cNvPicPr>
            <a:picLocks noChangeAspect="1"/>
          </p:cNvPicPr>
          <p:nvPr/>
        </p:nvPicPr>
        <p:blipFill>
          <a:blip r:embed="rId6"/>
          <a:stretch>
            <a:fillRect/>
          </a:stretch>
        </p:blipFill>
        <p:spPr>
          <a:xfrm>
            <a:off x="1179603" y="2511960"/>
            <a:ext cx="7032775" cy="1250632"/>
          </a:xfrm>
          <a:prstGeom prst="rect">
            <a:avLst/>
          </a:prstGeom>
        </p:spPr>
      </p:pic>
    </p:spTree>
    <p:extLst>
      <p:ext uri="{BB962C8B-B14F-4D97-AF65-F5344CB8AC3E}">
        <p14:creationId xmlns:p14="http://schemas.microsoft.com/office/powerpoint/2010/main" val="245894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3427" y="347294"/>
            <a:ext cx="2703830" cy="690574"/>
          </a:xfrm>
          <a:prstGeom prst="rect">
            <a:avLst/>
          </a:prstGeom>
        </p:spPr>
        <p:txBody>
          <a:bodyPr vert="horz" wrap="square" lIns="0" tIns="13335" rIns="0" bIns="0" rtlCol="0">
            <a:spAutoFit/>
          </a:bodyPr>
          <a:lstStyle/>
          <a:p>
            <a:pPr marL="12700">
              <a:lnSpc>
                <a:spcPct val="100000"/>
              </a:lnSpc>
              <a:spcBef>
                <a:spcPts val="105"/>
              </a:spcBef>
            </a:pPr>
            <a:r>
              <a:rPr lang="en-US" sz="4400" spc="-5" dirty="0"/>
              <a:t>Frequency</a:t>
            </a:r>
            <a:endParaRPr sz="4400" dirty="0"/>
          </a:p>
        </p:txBody>
      </p:sp>
      <p:sp>
        <p:nvSpPr>
          <p:cNvPr id="3" name="object 3"/>
          <p:cNvSpPr txBox="1"/>
          <p:nvPr/>
        </p:nvSpPr>
        <p:spPr>
          <a:xfrm>
            <a:off x="535940" y="944858"/>
            <a:ext cx="8218805" cy="3563155"/>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Lst>
              <a:defRPr/>
            </a:pPr>
            <a:r>
              <a:rPr kumimoji="0" lang="en-US" sz="3200" b="1" i="0" u="none" strike="noStrike" kern="1200" cap="none" spc="-10" normalizeH="0" baseline="0" noProof="0" dirty="0">
                <a:ln>
                  <a:noFill/>
                </a:ln>
                <a:solidFill>
                  <a:prstClr val="black"/>
                </a:solidFill>
                <a:effectLst/>
                <a:uLnTx/>
                <a:uFillTx/>
                <a:latin typeface="Calibri"/>
                <a:ea typeface="+mn-ea"/>
                <a:cs typeface="Calibri"/>
              </a:rPr>
              <a:t>Frequency </a:t>
            </a:r>
            <a:r>
              <a:rPr kumimoji="0" lang="en-US" sz="3200" b="1" i="0" u="none" strike="noStrike" kern="1200" cap="none" spc="-25" normalizeH="0" baseline="0" noProof="0" dirty="0">
                <a:ln>
                  <a:noFill/>
                </a:ln>
                <a:solidFill>
                  <a:prstClr val="black"/>
                </a:solidFill>
                <a:effectLst/>
                <a:uLnTx/>
                <a:uFillTx/>
                <a:latin typeface="Calibri"/>
                <a:ea typeface="+mn-ea"/>
                <a:cs typeface="Calibri"/>
              </a:rPr>
              <a:t> </a:t>
            </a:r>
            <a:r>
              <a:rPr kumimoji="0" lang="en-US" sz="3200" b="0" i="0" u="none" strike="noStrike" kern="1200" cap="none" spc="0" normalizeH="0" baseline="0" noProof="0" dirty="0">
                <a:ln>
                  <a:noFill/>
                </a:ln>
                <a:solidFill>
                  <a:prstClr val="black"/>
                </a:solidFill>
                <a:effectLst/>
                <a:uLnTx/>
                <a:uFillTx/>
                <a:latin typeface="Calibri"/>
                <a:ea typeface="+mn-ea"/>
                <a:cs typeface="Calibri"/>
              </a:rPr>
              <a:t>;</a:t>
            </a:r>
            <a:r>
              <a:rPr kumimoji="0" lang="en-US" sz="3200" b="0" i="0" u="none" strike="noStrike" kern="1200" cap="none" spc="-5" normalizeH="0" baseline="0" noProof="0" dirty="0">
                <a:ln>
                  <a:noFill/>
                </a:ln>
                <a:solidFill>
                  <a:prstClr val="black"/>
                </a:solidFill>
                <a:effectLst/>
                <a:uLnTx/>
                <a:uFillTx/>
                <a:latin typeface="Calibri"/>
                <a:ea typeface="+mn-ea"/>
                <a:cs typeface="Calibri"/>
              </a:rPr>
              <a:t> </a:t>
            </a:r>
            <a:r>
              <a:rPr kumimoji="0" lang="en-US" sz="3200" b="0" i="0" u="none" strike="noStrike" kern="1200" cap="none" spc="-10" normalizeH="0" baseline="0" noProof="0" dirty="0">
                <a:ln>
                  <a:noFill/>
                </a:ln>
                <a:solidFill>
                  <a:prstClr val="black"/>
                </a:solidFill>
                <a:effectLst/>
                <a:uLnTx/>
                <a:uFillTx/>
                <a:latin typeface="Calibri"/>
                <a:ea typeface="+mn-ea"/>
                <a:cs typeface="Calibri"/>
              </a:rPr>
              <a:t>(vibration number) is the measurement of how often and how many times an event is repeated within a unit of time (typically 1 second).</a:t>
            </a:r>
          </a:p>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Lst>
              <a:defRPr/>
            </a:pPr>
            <a:r>
              <a:rPr kumimoji="0" lang="en-US" sz="3200" b="1" i="0" u="none" strike="noStrike" kern="1200" cap="none" spc="-10" normalizeH="0" baseline="0" noProof="0" dirty="0">
                <a:ln>
                  <a:noFill/>
                </a:ln>
                <a:solidFill>
                  <a:prstClr val="black"/>
                </a:solidFill>
                <a:effectLst/>
                <a:uLnTx/>
                <a:uFillTx/>
                <a:latin typeface="Calibri"/>
                <a:ea typeface="+mn-ea"/>
                <a:cs typeface="Calibri"/>
              </a:rPr>
              <a:t>Radio Frequency;</a:t>
            </a:r>
            <a:r>
              <a:rPr kumimoji="0" lang="en-US" sz="3200" b="1" i="0" u="none" strike="noStrike" kern="1200" cap="none" spc="-15" normalizeH="0" baseline="0" noProof="0" dirty="0">
                <a:ln>
                  <a:noFill/>
                </a:ln>
                <a:solidFill>
                  <a:prstClr val="black"/>
                </a:solidFill>
                <a:effectLst/>
                <a:uLnTx/>
                <a:uFillTx/>
                <a:latin typeface="Calibri"/>
                <a:ea typeface="+mn-ea"/>
                <a:cs typeface="Calibri"/>
              </a:rPr>
              <a:t> </a:t>
            </a:r>
            <a:r>
              <a:rPr kumimoji="0" lang="en-US" sz="3200" b="0" i="0" u="none" strike="noStrike" kern="1200" cap="none" spc="-5" normalizeH="0" baseline="0" noProof="0" dirty="0">
                <a:ln>
                  <a:noFill/>
                </a:ln>
                <a:solidFill>
                  <a:prstClr val="black"/>
                </a:solidFill>
                <a:effectLst/>
                <a:uLnTx/>
                <a:uFillTx/>
                <a:latin typeface="Calibri"/>
                <a:ea typeface="+mn-ea"/>
                <a:cs typeface="Calibri"/>
              </a:rPr>
              <a:t>means the carrier signal modulated by an information signal.</a:t>
            </a:r>
          </a:p>
          <a:p>
            <a:pPr marL="355600" marR="5080" lvl="0" indent="-343535" algn="l" defTabSz="914400" rtl="0" eaLnBrk="1" fontAlgn="auto" latinLnBrk="0" hangingPunct="1">
              <a:lnSpc>
                <a:spcPct val="100000"/>
              </a:lnSpc>
              <a:spcBef>
                <a:spcPts val="105"/>
              </a:spcBef>
              <a:spcAft>
                <a:spcPts val="0"/>
              </a:spcAft>
              <a:buClrTx/>
              <a:buSzTx/>
              <a:buFont typeface="Arial MT"/>
              <a:buChar char="•"/>
              <a:tabLst>
                <a:tab pos="355600" algn="l"/>
                <a:tab pos="356235" algn="l"/>
              </a:tabLst>
              <a:defRPr/>
            </a:pPr>
            <a:r>
              <a:rPr kumimoji="0" lang="en-US" sz="3200" b="0" i="0" u="none" strike="noStrike" kern="1200" cap="none" spc="-5" normalizeH="0" baseline="0" noProof="0" dirty="0">
                <a:ln>
                  <a:noFill/>
                </a:ln>
                <a:solidFill>
                  <a:prstClr val="black"/>
                </a:solidFill>
                <a:effectLst/>
                <a:uLnTx/>
                <a:uFillTx/>
                <a:latin typeface="Calibri"/>
                <a:ea typeface="+mn-ea"/>
                <a:cs typeface="Calibri"/>
              </a:rPr>
              <a:t>It is also used in the sense of High Frequency.</a:t>
            </a:r>
            <a:endParaRPr kumimoji="0" sz="32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4" name="object 4"/>
          <p:cNvPicPr/>
          <p:nvPr/>
        </p:nvPicPr>
        <p:blipFill>
          <a:blip r:embed="rId2" cstate="print"/>
          <a:stretch>
            <a:fillRect/>
          </a:stretch>
        </p:blipFill>
        <p:spPr>
          <a:xfrm>
            <a:off x="8190755" y="5896941"/>
            <a:ext cx="875109" cy="929800"/>
          </a:xfrm>
          <a:prstGeom prst="rect">
            <a:avLst/>
          </a:prstGeom>
        </p:spPr>
      </p:pic>
      <p:pic>
        <p:nvPicPr>
          <p:cNvPr id="5" name="object 5"/>
          <p:cNvPicPr/>
          <p:nvPr/>
        </p:nvPicPr>
        <p:blipFill>
          <a:blip r:embed="rId3" cstate="print"/>
          <a:stretch>
            <a:fillRect/>
          </a:stretch>
        </p:blipFill>
        <p:spPr>
          <a:xfrm>
            <a:off x="1752601" y="4508013"/>
            <a:ext cx="5048250" cy="22785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Relationship between Data Rate and Bandwidth</a:t>
            </a:r>
          </a:p>
        </p:txBody>
      </p:sp>
      <p:sp>
        <p:nvSpPr>
          <p:cNvPr id="264195" name="Rectangle 3"/>
          <p:cNvSpPr>
            <a:spLocks noGrp="1" noChangeArrowheads="1"/>
          </p:cNvSpPr>
          <p:nvPr>
            <p:ph idx="1"/>
          </p:nvPr>
        </p:nvSpPr>
        <p:spPr/>
        <p:txBody>
          <a:bodyPr>
            <a:normAutofit lnSpcReduction="10000"/>
          </a:bodyPr>
          <a:lstStyle/>
          <a:p>
            <a:pPr>
              <a:lnSpc>
                <a:spcPct val="90000"/>
              </a:lnSpc>
            </a:pPr>
            <a:r>
              <a:rPr lang="en-US" sz="2800" dirty="0">
                <a:cs typeface="Times New Roman" charset="0"/>
              </a:rPr>
              <a:t>This waveform has an infinite number of frequency components and hence an infinite bandwidth.</a:t>
            </a:r>
          </a:p>
          <a:p>
            <a:pPr>
              <a:lnSpc>
                <a:spcPct val="90000"/>
              </a:lnSpc>
            </a:pPr>
            <a:r>
              <a:rPr lang="en-US" sz="2800" dirty="0">
                <a:cs typeface="Times New Roman" charset="0"/>
              </a:rPr>
              <a:t>However, the peak amplitude of the kth frequency component, </a:t>
            </a:r>
            <a:r>
              <a:rPr lang="en-US" sz="2800" dirty="0" err="1">
                <a:cs typeface="Times New Roman" charset="0"/>
              </a:rPr>
              <a:t>kf</a:t>
            </a:r>
            <a:r>
              <a:rPr lang="en-US" sz="2800" dirty="0">
                <a:cs typeface="Times New Roman" charset="0"/>
              </a:rPr>
              <a:t>, is only 1/k</a:t>
            </a:r>
          </a:p>
          <a:p>
            <a:pPr>
              <a:lnSpc>
                <a:spcPct val="90000"/>
              </a:lnSpc>
            </a:pPr>
            <a:r>
              <a:rPr lang="en-US" sz="2800" dirty="0">
                <a:cs typeface="Times New Roman" charset="0"/>
              </a:rPr>
              <a:t>so most of the energy in this waveform is in the first few frequency components.</a:t>
            </a:r>
          </a:p>
          <a:p>
            <a:pPr>
              <a:lnSpc>
                <a:spcPct val="90000"/>
              </a:lnSpc>
            </a:pPr>
            <a:endParaRPr lang="en-US" sz="2800" dirty="0">
              <a:cs typeface="Times New Roman" charset="0"/>
            </a:endParaRPr>
          </a:p>
          <a:p>
            <a:pPr>
              <a:lnSpc>
                <a:spcPct val="90000"/>
              </a:lnSpc>
            </a:pPr>
            <a:r>
              <a:rPr lang="en-US" sz="2800" dirty="0">
                <a:cs typeface="Times New Roman" charset="0"/>
              </a:rPr>
              <a:t>What happens if we limit the bandwidth to just the first three frequency components?</a:t>
            </a:r>
          </a:p>
          <a:p>
            <a:r>
              <a:rPr lang="en-US" sz="2800" dirty="0">
                <a:latin typeface="TimesTenLTStd-Roman"/>
              </a:rPr>
              <a:t>What data rate can be achieved?</a:t>
            </a:r>
            <a:r>
              <a:rPr lang="tr-TR" sz="2800" dirty="0">
                <a:latin typeface="TimesTenLTStd-Roman"/>
              </a:rPr>
              <a:t> -</a:t>
            </a:r>
            <a:r>
              <a:rPr lang="tr-TR" sz="2400" dirty="0">
                <a:latin typeface="TimesTenLTStd-Roman"/>
              </a:rPr>
              <a:t>Hangi veri hızına ulaşılabilir?</a:t>
            </a:r>
            <a:endParaRPr lang="en-US" sz="2800" dirty="0"/>
          </a:p>
          <a:p>
            <a:pPr>
              <a:lnSpc>
                <a:spcPct val="90000"/>
              </a:lnSpc>
            </a:pPr>
            <a:endParaRPr lang="en-US" sz="2800" dirty="0">
              <a:cs typeface="Times New Roman" charset="0"/>
            </a:endParaRPr>
          </a:p>
          <a:p>
            <a:pPr>
              <a:lnSpc>
                <a:spcPct val="90000"/>
              </a:lnSpc>
            </a:pPr>
            <a:endParaRPr lang="en-US" sz="24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90</a:t>
            </a:fld>
            <a:endParaRPr lang="en-US" dirty="0"/>
          </a:p>
        </p:txBody>
      </p:sp>
    </p:spTree>
    <p:extLst>
      <p:ext uri="{BB962C8B-B14F-4D97-AF65-F5344CB8AC3E}">
        <p14:creationId xmlns:p14="http://schemas.microsoft.com/office/powerpoint/2010/main" val="13608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Relationship between Data Rate and Bandwidth</a:t>
            </a:r>
          </a:p>
        </p:txBody>
      </p:sp>
      <p:sp>
        <p:nvSpPr>
          <p:cNvPr id="264195" name="Rectangle 3"/>
          <p:cNvSpPr>
            <a:spLocks noGrp="1" noChangeArrowheads="1"/>
          </p:cNvSpPr>
          <p:nvPr>
            <p:ph idx="1"/>
          </p:nvPr>
        </p:nvSpPr>
        <p:spPr>
          <a:xfrm>
            <a:off x="114301" y="1600200"/>
            <a:ext cx="9029698" cy="5121275"/>
          </a:xfrm>
        </p:spPr>
        <p:txBody>
          <a:bodyPr>
            <a:normAutofit fontScale="77500" lnSpcReduction="20000"/>
          </a:bodyPr>
          <a:lstStyle/>
          <a:p>
            <a:pPr marL="0" indent="0">
              <a:lnSpc>
                <a:spcPct val="90000"/>
              </a:lnSpc>
              <a:buNone/>
            </a:pPr>
            <a:r>
              <a:rPr lang="en-US" sz="2800" dirty="0">
                <a:cs typeface="Times New Roman" charset="0"/>
              </a:rPr>
              <a:t>Case 1:</a:t>
            </a:r>
          </a:p>
          <a:p>
            <a:pPr>
              <a:lnSpc>
                <a:spcPct val="90000"/>
              </a:lnSpc>
            </a:pPr>
            <a:endParaRPr lang="en-US" sz="2800" dirty="0">
              <a:cs typeface="Times New Roman" charset="0"/>
            </a:endParaRPr>
          </a:p>
          <a:p>
            <a:pPr>
              <a:lnSpc>
                <a:spcPct val="90000"/>
              </a:lnSpc>
            </a:pPr>
            <a:endParaRPr lang="en-US" sz="2800" dirty="0">
              <a:cs typeface="Times New Roman" charset="0"/>
            </a:endParaRPr>
          </a:p>
          <a:p>
            <a:pPr>
              <a:lnSpc>
                <a:spcPct val="90000"/>
              </a:lnSpc>
            </a:pPr>
            <a:endParaRPr lang="en-US" sz="2800" dirty="0">
              <a:cs typeface="Times New Roman" charset="0"/>
            </a:endParaRPr>
          </a:p>
          <a:p>
            <a:pPr>
              <a:lnSpc>
                <a:spcPct val="90000"/>
              </a:lnSpc>
            </a:pPr>
            <a:endParaRPr lang="en-US" sz="2800" dirty="0">
              <a:cs typeface="Times New Roman" charset="0"/>
            </a:endParaRPr>
          </a:p>
          <a:p>
            <a:pPr>
              <a:lnSpc>
                <a:spcPct val="90000"/>
              </a:lnSpc>
            </a:pPr>
            <a:endParaRPr lang="en-US" sz="2500" dirty="0">
              <a:cs typeface="Times New Roman" charset="0"/>
            </a:endParaRPr>
          </a:p>
          <a:p>
            <a:pPr>
              <a:lnSpc>
                <a:spcPct val="90000"/>
              </a:lnSpc>
            </a:pPr>
            <a:r>
              <a:rPr lang="en-US" sz="2500" dirty="0">
                <a:cs typeface="Times New Roman" charset="0"/>
              </a:rPr>
              <a:t>Assume: </a:t>
            </a:r>
            <a:r>
              <a:rPr lang="fr-FR" sz="2500" dirty="0">
                <a:cs typeface="Times New Roman" charset="0"/>
              </a:rPr>
              <a:t>f = 10^6 cycles/second = 1 MHz</a:t>
            </a:r>
            <a:endParaRPr lang="en-US" sz="2500" dirty="0">
              <a:cs typeface="Times New Roman" charset="0"/>
            </a:endParaRPr>
          </a:p>
          <a:p>
            <a:r>
              <a:rPr lang="en-US" sz="2500" dirty="0">
                <a:cs typeface="Times New Roman" charset="0"/>
              </a:rPr>
              <a:t>then the bandwidth of the signal </a:t>
            </a:r>
            <a:r>
              <a:rPr lang="nl-NL" sz="2500" dirty="0">
                <a:cs typeface="Times New Roman" charset="0"/>
              </a:rPr>
              <a:t>is (5 * 1 0 ^6) - 1 0 ^6 = 4 MHz</a:t>
            </a:r>
          </a:p>
          <a:p>
            <a:endParaRPr lang="en-US" dirty="0"/>
          </a:p>
          <a:p>
            <a:endParaRPr lang="en-US" sz="2400" dirty="0">
              <a:cs typeface="Times New Roman" charset="0"/>
            </a:endParaRPr>
          </a:p>
          <a:p>
            <a:endParaRPr lang="en-US" sz="2400" dirty="0">
              <a:cs typeface="Times New Roman" charset="0"/>
            </a:endParaRPr>
          </a:p>
          <a:p>
            <a:endParaRPr lang="nl-NL" dirty="0"/>
          </a:p>
          <a:p>
            <a:r>
              <a:rPr lang="en-US" sz="2400" dirty="0">
                <a:cs typeface="Times New Roman" charset="0"/>
              </a:rPr>
              <a:t>the period of the fundamental frequency is T = 1/10^ 6 = 1 0^( -6) = 1 us </a:t>
            </a:r>
          </a:p>
          <a:p>
            <a:pPr lvl="1"/>
            <a:r>
              <a:rPr lang="en-US" sz="2000" dirty="0"/>
              <a:t>one bit occurs every 0 .5 u</a:t>
            </a:r>
            <a:r>
              <a:rPr lang="en-US" sz="2000" i="1" dirty="0"/>
              <a:t>s </a:t>
            </a:r>
          </a:p>
          <a:p>
            <a:pPr lvl="1"/>
            <a:r>
              <a:rPr lang="en-US" sz="2000" dirty="0">
                <a:cs typeface="Times New Roman" charset="0"/>
              </a:rPr>
              <a:t>data rate of 2 * 10^6 = 2 Mbps</a:t>
            </a:r>
          </a:p>
          <a:p>
            <a:pPr lvl="1"/>
            <a:endParaRPr lang="en-US" sz="2000" dirty="0">
              <a:cs typeface="Times New Roman" charset="0"/>
            </a:endParaRPr>
          </a:p>
          <a:p>
            <a:pPr lvl="1"/>
            <a:r>
              <a:rPr lang="en-US" dirty="0"/>
              <a:t>Thus, for a bandwidth of 4 MHz, a data rate of 2 Mbps is achieved.</a:t>
            </a:r>
            <a:endParaRPr lang="en-US" sz="20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91</a:t>
            </a:fld>
            <a:endParaRPr lang="en-US" dirty="0"/>
          </a:p>
        </p:txBody>
      </p:sp>
      <p:pic>
        <p:nvPicPr>
          <p:cNvPr id="6" name="Picture Placeholder 5" descr="Ch02fig05.eps">
            <a:hlinkClick r:id="rId3"/>
            <a:extLst>
              <a:ext uri="{FF2B5EF4-FFF2-40B4-BE49-F238E27FC236}">
                <a16:creationId xmlns:a16="http://schemas.microsoft.com/office/drawing/2014/main" id="{B4E3C180-1B85-4C8B-B2F0-96D6C2BF0F0E}"/>
              </a:ext>
            </a:extLst>
          </p:cNvPr>
          <p:cNvPicPr>
            <a:picLocks noChangeAspect="1"/>
          </p:cNvPicPr>
          <p:nvPr/>
        </p:nvPicPr>
        <p:blipFill rotWithShape="1">
          <a:blip r:embed="rId4">
            <a:extLst>
              <a:ext uri="{28A0092B-C50C-407E-A947-70E740481C1C}">
                <a14:useLocalDpi xmlns:a14="http://schemas.microsoft.com/office/drawing/2010/main" val="0"/>
              </a:ext>
            </a:extLst>
          </a:blip>
          <a:srcRect l="-2073" r="-50271" b="66226"/>
          <a:stretch/>
        </p:blipFill>
        <p:spPr>
          <a:xfrm>
            <a:off x="2530928" y="1417638"/>
            <a:ext cx="6613071" cy="1934096"/>
          </a:xfrm>
          <a:prstGeom prst="rect">
            <a:avLst/>
          </a:prstGeom>
        </p:spPr>
      </p:pic>
      <p:pic>
        <p:nvPicPr>
          <p:cNvPr id="2" name="Picture 1">
            <a:extLst>
              <a:ext uri="{FF2B5EF4-FFF2-40B4-BE49-F238E27FC236}">
                <a16:creationId xmlns:a16="http://schemas.microsoft.com/office/drawing/2014/main" id="{1DB82CFF-3266-43BD-83FF-541081B5A145}"/>
              </a:ext>
            </a:extLst>
          </p:cNvPr>
          <p:cNvPicPr>
            <a:picLocks noChangeAspect="1"/>
          </p:cNvPicPr>
          <p:nvPr/>
        </p:nvPicPr>
        <p:blipFill>
          <a:blip r:embed="rId5"/>
          <a:stretch>
            <a:fillRect/>
          </a:stretch>
        </p:blipFill>
        <p:spPr>
          <a:xfrm>
            <a:off x="573936" y="4120616"/>
            <a:ext cx="8296275" cy="733425"/>
          </a:xfrm>
          <a:prstGeom prst="rect">
            <a:avLst/>
          </a:prstGeom>
        </p:spPr>
      </p:pic>
    </p:spTree>
    <p:extLst>
      <p:ext uri="{BB962C8B-B14F-4D97-AF65-F5344CB8AC3E}">
        <p14:creationId xmlns:p14="http://schemas.microsoft.com/office/powerpoint/2010/main" val="1926276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Relationship between Data Rate and Bandwidth</a:t>
            </a:r>
          </a:p>
        </p:txBody>
      </p:sp>
      <p:sp>
        <p:nvSpPr>
          <p:cNvPr id="264195" name="Rectangle 3"/>
          <p:cNvSpPr>
            <a:spLocks noGrp="1" noChangeArrowheads="1"/>
          </p:cNvSpPr>
          <p:nvPr>
            <p:ph idx="1"/>
          </p:nvPr>
        </p:nvSpPr>
        <p:spPr>
          <a:xfrm>
            <a:off x="114301" y="1600200"/>
            <a:ext cx="9029698" cy="5121275"/>
          </a:xfrm>
        </p:spPr>
        <p:txBody>
          <a:bodyPr>
            <a:normAutofit/>
          </a:bodyPr>
          <a:lstStyle/>
          <a:p>
            <a:r>
              <a:rPr lang="en-US" b="1" dirty="0"/>
              <a:t>Case II</a:t>
            </a:r>
            <a:r>
              <a:rPr lang="en-US" dirty="0"/>
              <a:t>. suppose that we have a bandwidth of 8 </a:t>
            </a:r>
            <a:r>
              <a:rPr lang="en-US" dirty="0" err="1"/>
              <a:t>MHz.</a:t>
            </a:r>
            <a:r>
              <a:rPr lang="en-US" dirty="0"/>
              <a:t> </a:t>
            </a:r>
          </a:p>
          <a:p>
            <a:r>
              <a:rPr lang="en-US" i="1" dirty="0"/>
              <a:t>f </a:t>
            </a:r>
            <a:r>
              <a:rPr lang="en-US" dirty="0"/>
              <a:t>= 2 </a:t>
            </a:r>
            <a:r>
              <a:rPr lang="en-US" dirty="0" err="1"/>
              <a:t>MHz.</a:t>
            </a:r>
            <a:r>
              <a:rPr lang="en-US" dirty="0"/>
              <a:t> </a:t>
            </a:r>
          </a:p>
          <a:p>
            <a:r>
              <a:rPr lang="en-US" dirty="0"/>
              <a:t>Using the same line of reasoning as before,</a:t>
            </a:r>
          </a:p>
          <a:p>
            <a:r>
              <a:rPr lang="en-US" dirty="0"/>
              <a:t>the bandwidth of the signal is</a:t>
            </a:r>
          </a:p>
          <a:p>
            <a:pPr lvl="1"/>
            <a:r>
              <a:rPr lang="en-US" dirty="0"/>
              <a:t>(5 * 2 * 10^6) - (2 * 10^6) = 8 </a:t>
            </a:r>
            <a:r>
              <a:rPr lang="en-US" dirty="0" err="1"/>
              <a:t>MHz.</a:t>
            </a:r>
            <a:r>
              <a:rPr lang="en-US" dirty="0"/>
              <a:t> </a:t>
            </a:r>
          </a:p>
          <a:p>
            <a:r>
              <a:rPr lang="en-US" dirty="0"/>
              <a:t>In this case </a:t>
            </a:r>
            <a:r>
              <a:rPr lang="en-US" i="1" dirty="0"/>
              <a:t>T </a:t>
            </a:r>
            <a:r>
              <a:rPr lang="en-US" dirty="0"/>
              <a:t>= 1/</a:t>
            </a:r>
            <a:r>
              <a:rPr lang="en-US" i="1" dirty="0"/>
              <a:t>f </a:t>
            </a:r>
            <a:r>
              <a:rPr lang="en-US" dirty="0"/>
              <a:t>= 0.5 us . </a:t>
            </a:r>
          </a:p>
          <a:p>
            <a:r>
              <a:rPr lang="en-US" dirty="0"/>
              <a:t>As a result, one bit occurs every 0.25 us for a data rate of 4 Mbps. </a:t>
            </a:r>
            <a:endParaRPr lang="en-US" sz="20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92</a:t>
            </a:fld>
            <a:endParaRPr lang="en-US" dirty="0"/>
          </a:p>
        </p:txBody>
      </p:sp>
    </p:spTree>
    <p:extLst>
      <p:ext uri="{BB962C8B-B14F-4D97-AF65-F5344CB8AC3E}">
        <p14:creationId xmlns:p14="http://schemas.microsoft.com/office/powerpoint/2010/main" val="3450243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rmAutofit fontScale="90000"/>
          </a:bodyPr>
          <a:lstStyle/>
          <a:p>
            <a:r>
              <a:rPr lang="en-US" dirty="0">
                <a:cs typeface="Times New Roman" charset="0"/>
              </a:rPr>
              <a:t>Relationship between Data Rate and Bandwidth</a:t>
            </a:r>
          </a:p>
        </p:txBody>
      </p:sp>
      <p:sp>
        <p:nvSpPr>
          <p:cNvPr id="264195" name="Rectangle 3"/>
          <p:cNvSpPr>
            <a:spLocks noGrp="1" noChangeArrowheads="1"/>
          </p:cNvSpPr>
          <p:nvPr>
            <p:ph idx="1"/>
          </p:nvPr>
        </p:nvSpPr>
        <p:spPr/>
        <p:txBody>
          <a:bodyPr/>
          <a:lstStyle/>
          <a:p>
            <a:pPr>
              <a:lnSpc>
                <a:spcPct val="90000"/>
              </a:lnSpc>
            </a:pPr>
            <a:r>
              <a:rPr lang="en-US" sz="2800" dirty="0">
                <a:cs typeface="Times New Roman" charset="0"/>
              </a:rPr>
              <a:t>Conclusions</a:t>
            </a:r>
          </a:p>
          <a:p>
            <a:pPr lvl="1">
              <a:lnSpc>
                <a:spcPct val="90000"/>
              </a:lnSpc>
            </a:pPr>
            <a:r>
              <a:rPr lang="en-US" sz="2400" dirty="0">
                <a:cs typeface="Times New Roman" charset="0"/>
              </a:rPr>
              <a:t>Any digital waveform will have infinite bandwidth</a:t>
            </a:r>
            <a:r>
              <a:rPr lang="tr-TR" sz="1800" dirty="0">
                <a:cs typeface="Times New Roman" charset="0"/>
              </a:rPr>
              <a:t>-Herhangi bir dijital dalga biçimi sonsuz bant genişliğine sahip olacaktır</a:t>
            </a:r>
            <a:endParaRPr lang="en-US" sz="1800" dirty="0">
              <a:cs typeface="Times New Roman" charset="0"/>
            </a:endParaRPr>
          </a:p>
          <a:p>
            <a:pPr lvl="1">
              <a:lnSpc>
                <a:spcPct val="90000"/>
              </a:lnSpc>
            </a:pPr>
            <a:r>
              <a:rPr lang="en-US" sz="2400" dirty="0">
                <a:cs typeface="Times New Roman" charset="0"/>
              </a:rPr>
              <a:t>BUT the transmission system will limit the bandwidth that can be transmitted</a:t>
            </a:r>
            <a:r>
              <a:rPr lang="tr-TR" sz="1800" dirty="0">
                <a:cs typeface="Times New Roman" charset="0"/>
              </a:rPr>
              <a:t>-AMA iletim sistemi, iletilebilecek bant genişliğini sınırlayacaktır.</a:t>
            </a:r>
            <a:endParaRPr lang="en-US" sz="1800" dirty="0">
              <a:cs typeface="Times New Roman" charset="0"/>
            </a:endParaRPr>
          </a:p>
          <a:p>
            <a:pPr lvl="1">
              <a:lnSpc>
                <a:spcPct val="90000"/>
              </a:lnSpc>
            </a:pPr>
            <a:r>
              <a:rPr lang="en-US" sz="2400" dirty="0">
                <a:cs typeface="Times New Roman" charset="0"/>
              </a:rPr>
              <a:t>AND, for any given medium, the greater the bandwidth transmitted, the greater the cost</a:t>
            </a:r>
            <a:r>
              <a:rPr lang="tr-TR" sz="2400" dirty="0">
                <a:cs typeface="Times New Roman" charset="0"/>
              </a:rPr>
              <a:t>-</a:t>
            </a:r>
            <a:r>
              <a:rPr lang="tr-TR" sz="1800" dirty="0">
                <a:cs typeface="Times New Roman" charset="0"/>
              </a:rPr>
              <a:t>VE, herhangi bir ortam için iletilen bant genişliği ne kadar büyükse, maliyet de o kadar yüksek olur</a:t>
            </a:r>
            <a:endParaRPr lang="en-US" sz="1800" dirty="0">
              <a:cs typeface="Times New Roman" charset="0"/>
            </a:endParaRPr>
          </a:p>
          <a:p>
            <a:pPr lvl="1">
              <a:lnSpc>
                <a:spcPct val="90000"/>
              </a:lnSpc>
            </a:pPr>
            <a:r>
              <a:rPr lang="en-US" sz="2400" dirty="0">
                <a:cs typeface="Times New Roman" charset="0"/>
              </a:rPr>
              <a:t>HOWEVER, limiting the bandwidth creates distortions </a:t>
            </a:r>
            <a:r>
              <a:rPr lang="tr-TR" sz="2400" dirty="0">
                <a:cs typeface="Times New Roman" charset="0"/>
              </a:rPr>
              <a:t>- </a:t>
            </a:r>
            <a:r>
              <a:rPr lang="tr-TR" sz="1800" dirty="0">
                <a:cs typeface="Times New Roman" charset="0"/>
              </a:rPr>
              <a:t>bant genişliğini sınırlamak bozulmalar yaratır</a:t>
            </a:r>
            <a:endParaRPr lang="en-US" sz="1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93</a:t>
            </a:fld>
            <a:endParaRPr lang="en-US" dirty="0"/>
          </a:p>
        </p:txBody>
      </p:sp>
      <p:pic>
        <p:nvPicPr>
          <p:cNvPr id="7" name="Picture Placeholder 5" descr="Ch02fig07.eps">
            <a:extLst>
              <a:ext uri="{FF2B5EF4-FFF2-40B4-BE49-F238E27FC236}">
                <a16:creationId xmlns:a16="http://schemas.microsoft.com/office/drawing/2014/main" id="{34EAFBC0-0B6A-474A-A811-DFAE417DBF31}"/>
              </a:ext>
            </a:extLst>
          </p:cNvPr>
          <p:cNvPicPr>
            <a:picLocks noChangeAspect="1"/>
          </p:cNvPicPr>
          <p:nvPr/>
        </p:nvPicPr>
        <p:blipFill>
          <a:blip r:embed="rId3">
            <a:extLst>
              <a:ext uri="{28A0092B-C50C-407E-A947-70E740481C1C}">
                <a14:useLocalDpi xmlns:a14="http://schemas.microsoft.com/office/drawing/2010/main" val="0"/>
              </a:ext>
            </a:extLst>
          </a:blip>
          <a:srcRect t="-99107" b="-99107"/>
          <a:stretch>
            <a:fillRect/>
          </a:stretch>
        </p:blipFill>
        <p:spPr>
          <a:xfrm>
            <a:off x="1285761" y="4519260"/>
            <a:ext cx="4352636" cy="2863274"/>
          </a:xfrm>
          <a:prstGeom prst="rect">
            <a:avLst/>
          </a:prstGeom>
        </p:spPr>
      </p:pic>
    </p:spTree>
    <p:extLst>
      <p:ext uri="{BB962C8B-B14F-4D97-AF65-F5344CB8AC3E}">
        <p14:creationId xmlns:p14="http://schemas.microsoft.com/office/powerpoint/2010/main" val="807427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dirty="0">
                <a:cs typeface="Times New Roman" charset="0"/>
              </a:rPr>
              <a:t>Data Communication Terms</a:t>
            </a:r>
          </a:p>
        </p:txBody>
      </p:sp>
      <p:sp>
        <p:nvSpPr>
          <p:cNvPr id="265219" name="Rectangle 3"/>
          <p:cNvSpPr>
            <a:spLocks noGrp="1" noChangeArrowheads="1"/>
          </p:cNvSpPr>
          <p:nvPr>
            <p:ph idx="1"/>
          </p:nvPr>
        </p:nvSpPr>
        <p:spPr/>
        <p:txBody>
          <a:bodyPr>
            <a:normAutofit lnSpcReduction="10000"/>
          </a:bodyPr>
          <a:lstStyle/>
          <a:p>
            <a:r>
              <a:rPr lang="en-US" dirty="0">
                <a:cs typeface="Times New Roman" charset="0"/>
              </a:rPr>
              <a:t>Data – </a:t>
            </a:r>
          </a:p>
          <a:p>
            <a:pPr lvl="1"/>
            <a:r>
              <a:rPr lang="en-US" dirty="0">
                <a:cs typeface="Times New Roman" charset="0"/>
              </a:rPr>
              <a:t>entities that convey meaning, or information</a:t>
            </a:r>
            <a:r>
              <a:rPr lang="tr-TR" dirty="0">
                <a:cs typeface="Times New Roman" charset="0"/>
              </a:rPr>
              <a:t> -</a:t>
            </a:r>
            <a:r>
              <a:rPr lang="tr-TR" sz="1800" dirty="0">
                <a:cs typeface="Times New Roman" charset="0"/>
              </a:rPr>
              <a:t>anlam veya bilgi taşıyan varlıklar</a:t>
            </a:r>
            <a:endParaRPr lang="en-US" sz="1800" dirty="0">
              <a:cs typeface="Times New Roman" charset="0"/>
            </a:endParaRPr>
          </a:p>
          <a:p>
            <a:r>
              <a:rPr lang="en-US" dirty="0">
                <a:cs typeface="Times New Roman" charset="0"/>
              </a:rPr>
              <a:t>Signals – </a:t>
            </a:r>
          </a:p>
          <a:p>
            <a:pPr lvl="1"/>
            <a:r>
              <a:rPr lang="en-US" dirty="0">
                <a:cs typeface="Times New Roman" charset="0"/>
              </a:rPr>
              <a:t>electric or electromagnetic representations of data</a:t>
            </a:r>
            <a:r>
              <a:rPr lang="tr-TR" sz="1800" dirty="0">
                <a:cs typeface="Times New Roman" charset="0"/>
              </a:rPr>
              <a:t>-verilerin elektriksel veya elektromanyetik gösterimleri</a:t>
            </a:r>
            <a:endParaRPr lang="en-US" sz="1800" dirty="0">
              <a:cs typeface="Times New Roman" charset="0"/>
            </a:endParaRPr>
          </a:p>
          <a:p>
            <a:r>
              <a:rPr lang="en-US" dirty="0">
                <a:cs typeface="Times New Roman" charset="0"/>
              </a:rPr>
              <a:t>Transmission – </a:t>
            </a:r>
          </a:p>
          <a:p>
            <a:pPr lvl="1"/>
            <a:r>
              <a:rPr lang="en-US" dirty="0">
                <a:cs typeface="Times New Roman" charset="0"/>
              </a:rPr>
              <a:t>communication of data by the propagation and processing of signals </a:t>
            </a:r>
            <a:r>
              <a:rPr lang="tr-TR" dirty="0">
                <a:cs typeface="Times New Roman" charset="0"/>
              </a:rPr>
              <a:t>-</a:t>
            </a:r>
            <a:r>
              <a:rPr lang="tr-TR" sz="1800" dirty="0">
                <a:cs typeface="Times New Roman" charset="0"/>
              </a:rPr>
              <a:t>sinyallerin yayılması ve işlenmesi yoluyla veri iletişimi</a:t>
            </a:r>
            <a:endParaRPr lang="en-US" sz="1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94</a:t>
            </a:fld>
            <a:endParaRPr lang="en-US" dirty="0"/>
          </a:p>
        </p:txBody>
      </p:sp>
    </p:spTree>
    <p:extLst>
      <p:ext uri="{BB962C8B-B14F-4D97-AF65-F5344CB8AC3E}">
        <p14:creationId xmlns:p14="http://schemas.microsoft.com/office/powerpoint/2010/main" val="205599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normAutofit fontScale="90000"/>
          </a:bodyPr>
          <a:lstStyle/>
          <a:p>
            <a:r>
              <a:rPr lang="en-US" dirty="0">
                <a:cs typeface="Times New Roman" charset="0"/>
              </a:rPr>
              <a:t>Examples of Analog and Digital Data </a:t>
            </a:r>
          </a:p>
        </p:txBody>
      </p:sp>
      <p:sp>
        <p:nvSpPr>
          <p:cNvPr id="266243" name="Rectangle 3"/>
          <p:cNvSpPr>
            <a:spLocks noGrp="1" noChangeArrowheads="1"/>
          </p:cNvSpPr>
          <p:nvPr>
            <p:ph idx="1"/>
          </p:nvPr>
        </p:nvSpPr>
        <p:spPr/>
        <p:txBody>
          <a:bodyPr/>
          <a:lstStyle/>
          <a:p>
            <a:r>
              <a:rPr lang="en-US" dirty="0">
                <a:cs typeface="Times New Roman" charset="0"/>
              </a:rPr>
              <a:t>Analog</a:t>
            </a:r>
          </a:p>
          <a:p>
            <a:pPr lvl="1"/>
            <a:r>
              <a:rPr lang="en-US" dirty="0">
                <a:cs typeface="Times New Roman" charset="0"/>
              </a:rPr>
              <a:t>Video</a:t>
            </a:r>
          </a:p>
          <a:p>
            <a:pPr lvl="1"/>
            <a:r>
              <a:rPr lang="en-US" dirty="0">
                <a:cs typeface="Times New Roman" charset="0"/>
              </a:rPr>
              <a:t>Audio</a:t>
            </a:r>
          </a:p>
          <a:p>
            <a:r>
              <a:rPr lang="en-US" dirty="0">
                <a:cs typeface="Times New Roman" charset="0"/>
              </a:rPr>
              <a:t>Digital</a:t>
            </a:r>
          </a:p>
          <a:p>
            <a:pPr lvl="1"/>
            <a:r>
              <a:rPr lang="en-US" dirty="0">
                <a:cs typeface="Times New Roman" charset="0"/>
              </a:rPr>
              <a:t>Text</a:t>
            </a:r>
          </a:p>
          <a:p>
            <a:pPr lvl="1"/>
            <a:r>
              <a:rPr lang="en-US" dirty="0">
                <a:cs typeface="Times New Roman" charset="0"/>
              </a:rPr>
              <a:t>Integers </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95</a:t>
            </a:fld>
            <a:endParaRPr lang="en-US" dirty="0"/>
          </a:p>
        </p:txBody>
      </p:sp>
    </p:spTree>
    <p:extLst>
      <p:ext uri="{BB962C8B-B14F-4D97-AF65-F5344CB8AC3E}">
        <p14:creationId xmlns:p14="http://schemas.microsoft.com/office/powerpoint/2010/main" val="147160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dirty="0">
                <a:cs typeface="Times New Roman" charset="0"/>
              </a:rPr>
              <a:t>Analog Signals</a:t>
            </a:r>
          </a:p>
        </p:txBody>
      </p:sp>
      <p:sp>
        <p:nvSpPr>
          <p:cNvPr id="267267" name="Rectangle 3"/>
          <p:cNvSpPr>
            <a:spLocks noGrp="1" noChangeArrowheads="1"/>
          </p:cNvSpPr>
          <p:nvPr>
            <p:ph idx="1"/>
          </p:nvPr>
        </p:nvSpPr>
        <p:spPr/>
        <p:txBody>
          <a:bodyPr/>
          <a:lstStyle/>
          <a:p>
            <a:pPr>
              <a:lnSpc>
                <a:spcPct val="90000"/>
              </a:lnSpc>
            </a:pPr>
            <a:r>
              <a:rPr lang="en-US" sz="2800" dirty="0">
                <a:cs typeface="Times New Roman" charset="0"/>
              </a:rPr>
              <a:t>A continuously varying electromagnetic wave that may be propagated over a variety of media, depending on frequency</a:t>
            </a:r>
            <a:r>
              <a:rPr lang="tr-TR" sz="2800" dirty="0">
                <a:cs typeface="Times New Roman" charset="0"/>
              </a:rPr>
              <a:t> -</a:t>
            </a:r>
            <a:r>
              <a:rPr lang="tr-TR" sz="1800" dirty="0">
                <a:cs typeface="Times New Roman" charset="0"/>
              </a:rPr>
              <a:t>Frekansa bağlı olarak çeşitli ortamlar üzerinde yayılabilen sürekli değişen bir elektromanyetik dalga</a:t>
            </a:r>
            <a:endParaRPr lang="en-US" sz="1800" dirty="0">
              <a:cs typeface="Times New Roman" charset="0"/>
            </a:endParaRPr>
          </a:p>
          <a:p>
            <a:pPr>
              <a:lnSpc>
                <a:spcPct val="90000"/>
              </a:lnSpc>
            </a:pPr>
            <a:r>
              <a:rPr lang="en-US" sz="2800" dirty="0">
                <a:cs typeface="Times New Roman" charset="0"/>
              </a:rPr>
              <a:t>Examples of media:</a:t>
            </a:r>
          </a:p>
          <a:p>
            <a:pPr lvl="1">
              <a:lnSpc>
                <a:spcPct val="90000"/>
              </a:lnSpc>
            </a:pPr>
            <a:r>
              <a:rPr lang="en-US" sz="2400" dirty="0">
                <a:cs typeface="Times New Roman" charset="0"/>
              </a:rPr>
              <a:t>Copper wire media (twisted pair and coaxial cable)</a:t>
            </a:r>
          </a:p>
          <a:p>
            <a:pPr lvl="1">
              <a:lnSpc>
                <a:spcPct val="90000"/>
              </a:lnSpc>
            </a:pPr>
            <a:r>
              <a:rPr lang="en-US" sz="2400" dirty="0">
                <a:cs typeface="Times New Roman" charset="0"/>
              </a:rPr>
              <a:t>Fiber optic cable</a:t>
            </a:r>
          </a:p>
          <a:p>
            <a:pPr lvl="1">
              <a:lnSpc>
                <a:spcPct val="90000"/>
              </a:lnSpc>
            </a:pPr>
            <a:r>
              <a:rPr lang="en-US" sz="2400" dirty="0">
                <a:cs typeface="Times New Roman" charset="0"/>
              </a:rPr>
              <a:t>Atmosphere or space propagation </a:t>
            </a:r>
            <a:r>
              <a:rPr lang="en-US" sz="1800" b="0" i="0" u="none" strike="noStrike" baseline="0" dirty="0">
                <a:latin typeface="TimesTenLTStd-Roman"/>
              </a:rPr>
              <a:t>(wireless). </a:t>
            </a:r>
            <a:endParaRPr lang="en-US" sz="2400" dirty="0">
              <a:cs typeface="Times New Roman" charset="0"/>
            </a:endParaRPr>
          </a:p>
          <a:p>
            <a:pPr>
              <a:lnSpc>
                <a:spcPct val="90000"/>
              </a:lnSpc>
            </a:pPr>
            <a:r>
              <a:rPr lang="en-US" sz="2800" dirty="0">
                <a:cs typeface="Times New Roman" charset="0"/>
              </a:rPr>
              <a:t>Analog signals can propagate analog and digital data </a:t>
            </a:r>
            <a:r>
              <a:rPr lang="en-US" sz="1800" dirty="0">
                <a:cs typeface="Times New Roman" charset="0"/>
              </a:rPr>
              <a:t>Analog </a:t>
            </a:r>
            <a:r>
              <a:rPr lang="en-US" sz="1800" dirty="0" err="1">
                <a:cs typeface="Times New Roman" charset="0"/>
              </a:rPr>
              <a:t>sinyaller</a:t>
            </a:r>
            <a:r>
              <a:rPr lang="en-US" sz="1800" dirty="0">
                <a:cs typeface="Times New Roman" charset="0"/>
              </a:rPr>
              <a:t>, analog </a:t>
            </a:r>
            <a:r>
              <a:rPr lang="en-US" sz="1800" dirty="0" err="1">
                <a:cs typeface="Times New Roman" charset="0"/>
              </a:rPr>
              <a:t>ve</a:t>
            </a:r>
            <a:r>
              <a:rPr lang="en-US" sz="1800" dirty="0">
                <a:cs typeface="Times New Roman" charset="0"/>
              </a:rPr>
              <a:t> </a:t>
            </a:r>
            <a:r>
              <a:rPr lang="en-US" sz="1800" dirty="0" err="1">
                <a:cs typeface="Times New Roman" charset="0"/>
              </a:rPr>
              <a:t>dijital</a:t>
            </a:r>
            <a:r>
              <a:rPr lang="en-US" sz="1800" dirty="0">
                <a:cs typeface="Times New Roman" charset="0"/>
              </a:rPr>
              <a:t> </a:t>
            </a:r>
            <a:r>
              <a:rPr lang="en-US" sz="1800" dirty="0" err="1">
                <a:cs typeface="Times New Roman" charset="0"/>
              </a:rPr>
              <a:t>verileri</a:t>
            </a:r>
            <a:r>
              <a:rPr lang="en-US" sz="1800" dirty="0">
                <a:cs typeface="Times New Roman" charset="0"/>
              </a:rPr>
              <a:t> </a:t>
            </a:r>
            <a:r>
              <a:rPr lang="en-US" sz="1800" dirty="0" err="1">
                <a:cs typeface="Times New Roman" charset="0"/>
              </a:rPr>
              <a:t>yayabilir</a:t>
            </a:r>
            <a:endParaRPr lang="tr-TR" sz="1800" dirty="0">
              <a:cs typeface="Times New Roman" charset="0"/>
            </a:endParaRPr>
          </a:p>
          <a:p>
            <a:pPr>
              <a:lnSpc>
                <a:spcPct val="90000"/>
              </a:lnSpc>
            </a:pPr>
            <a:endParaRPr lang="en-US" sz="2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96</a:t>
            </a:fld>
            <a:endParaRPr lang="en-US" dirty="0"/>
          </a:p>
        </p:txBody>
      </p:sp>
    </p:spTree>
    <p:extLst>
      <p:ext uri="{BB962C8B-B14F-4D97-AF65-F5344CB8AC3E}">
        <p14:creationId xmlns:p14="http://schemas.microsoft.com/office/powerpoint/2010/main" val="244775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dirty="0">
                <a:cs typeface="Times New Roman" charset="0"/>
              </a:rPr>
              <a:t>Digital Signals</a:t>
            </a:r>
          </a:p>
        </p:txBody>
      </p:sp>
      <p:sp>
        <p:nvSpPr>
          <p:cNvPr id="257027" name="Rectangle 3"/>
          <p:cNvSpPr>
            <a:spLocks noGrp="1" noChangeArrowheads="1"/>
          </p:cNvSpPr>
          <p:nvPr>
            <p:ph idx="1"/>
          </p:nvPr>
        </p:nvSpPr>
        <p:spPr/>
        <p:txBody>
          <a:bodyPr>
            <a:normAutofit/>
          </a:bodyPr>
          <a:lstStyle/>
          <a:p>
            <a:pPr>
              <a:lnSpc>
                <a:spcPct val="90000"/>
              </a:lnSpc>
            </a:pPr>
            <a:r>
              <a:rPr lang="en-US" dirty="0">
                <a:cs typeface="Times New Roman" charset="0"/>
              </a:rPr>
              <a:t>A sequence of voltage pulses that may be transmitted over a copper </a:t>
            </a:r>
            <a:r>
              <a:rPr lang="en-US" b="1" dirty="0">
                <a:cs typeface="Times New Roman" charset="0"/>
              </a:rPr>
              <a:t>wire medium</a:t>
            </a:r>
            <a:r>
              <a:rPr lang="tr-TR" sz="1800" b="1" dirty="0">
                <a:cs typeface="Times New Roman" charset="0"/>
              </a:rPr>
              <a:t>-Bakır tel ortamı üzerinden iletilebilen bir dizi voltaj darbesi</a:t>
            </a:r>
            <a:endParaRPr lang="en-US" sz="1800" b="1" dirty="0">
              <a:cs typeface="Times New Roman" charset="0"/>
            </a:endParaRPr>
          </a:p>
          <a:p>
            <a:pPr>
              <a:lnSpc>
                <a:spcPct val="90000"/>
              </a:lnSpc>
            </a:pPr>
            <a:r>
              <a:rPr lang="en-US" dirty="0">
                <a:cs typeface="Times New Roman" charset="0"/>
              </a:rPr>
              <a:t>Generally cheaper than analog signaling</a:t>
            </a:r>
            <a:r>
              <a:rPr lang="tr-TR" sz="1800" dirty="0">
                <a:cs typeface="Times New Roman" charset="0"/>
              </a:rPr>
              <a:t>-Genellikle analog </a:t>
            </a:r>
            <a:r>
              <a:rPr lang="tr-TR" sz="1800" dirty="0" err="1">
                <a:cs typeface="Times New Roman" charset="0"/>
              </a:rPr>
              <a:t>sinyallemeden</a:t>
            </a:r>
            <a:r>
              <a:rPr lang="tr-TR" sz="1800" dirty="0">
                <a:cs typeface="Times New Roman" charset="0"/>
              </a:rPr>
              <a:t> daha ucuzdur</a:t>
            </a:r>
            <a:endParaRPr lang="en-US" sz="1800" dirty="0">
              <a:cs typeface="Times New Roman" charset="0"/>
            </a:endParaRPr>
          </a:p>
          <a:p>
            <a:pPr>
              <a:lnSpc>
                <a:spcPct val="90000"/>
              </a:lnSpc>
            </a:pPr>
            <a:r>
              <a:rPr lang="en-US" dirty="0">
                <a:cs typeface="Times New Roman" charset="0"/>
              </a:rPr>
              <a:t>Less susceptible to noise interference</a:t>
            </a:r>
            <a:r>
              <a:rPr lang="tr-TR" dirty="0">
                <a:cs typeface="Times New Roman" charset="0"/>
              </a:rPr>
              <a:t> -</a:t>
            </a:r>
            <a:r>
              <a:rPr lang="tr-TR" sz="1800" dirty="0">
                <a:cs typeface="Times New Roman" charset="0"/>
              </a:rPr>
              <a:t>Gürültü parazitine karşı daha az duyarlı</a:t>
            </a:r>
            <a:endParaRPr lang="en-US" sz="1800" dirty="0">
              <a:cs typeface="Times New Roman" charset="0"/>
            </a:endParaRPr>
          </a:p>
          <a:p>
            <a:pPr>
              <a:lnSpc>
                <a:spcPct val="90000"/>
              </a:lnSpc>
            </a:pPr>
            <a:r>
              <a:rPr lang="en-US" dirty="0">
                <a:cs typeface="Times New Roman" charset="0"/>
              </a:rPr>
              <a:t>Suffer more from attenuation</a:t>
            </a:r>
          </a:p>
          <a:p>
            <a:pPr>
              <a:lnSpc>
                <a:spcPct val="90000"/>
              </a:lnSpc>
            </a:pPr>
            <a:r>
              <a:rPr lang="en-US" dirty="0">
                <a:cs typeface="Times New Roman" charset="0"/>
              </a:rPr>
              <a:t>Digital signals can propagate analog and digital data</a:t>
            </a:r>
            <a:r>
              <a:rPr lang="tr-TR" dirty="0">
                <a:cs typeface="Times New Roman" charset="0"/>
              </a:rPr>
              <a:t> -</a:t>
            </a:r>
            <a:r>
              <a:rPr lang="tr-TR" sz="1800" dirty="0">
                <a:cs typeface="Times New Roman" charset="0"/>
              </a:rPr>
              <a:t>Dijital sinyaller, analog ve dijital verileri yayabilir</a:t>
            </a:r>
            <a:endParaRPr lang="en-US" sz="1800"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97</a:t>
            </a:fld>
            <a:endParaRPr lang="en-US" dirty="0"/>
          </a:p>
        </p:txBody>
      </p:sp>
      <p:pic>
        <p:nvPicPr>
          <p:cNvPr id="2" name="Picture Placeholder 5" descr="Ch02fig07.eps">
            <a:extLst>
              <a:ext uri="{FF2B5EF4-FFF2-40B4-BE49-F238E27FC236}">
                <a16:creationId xmlns:a16="http://schemas.microsoft.com/office/drawing/2014/main" id="{B70F90B4-3956-49A1-9903-6474860D0C1B}"/>
              </a:ext>
            </a:extLst>
          </p:cNvPr>
          <p:cNvPicPr>
            <a:picLocks noChangeAspect="1"/>
          </p:cNvPicPr>
          <p:nvPr/>
        </p:nvPicPr>
        <p:blipFill>
          <a:blip r:embed="rId3">
            <a:extLst>
              <a:ext uri="{28A0092B-C50C-407E-A947-70E740481C1C}">
                <a14:useLocalDpi xmlns:a14="http://schemas.microsoft.com/office/drawing/2010/main" val="0"/>
              </a:ext>
            </a:extLst>
          </a:blip>
          <a:srcRect t="-99107" b="-99107"/>
          <a:stretch>
            <a:fillRect/>
          </a:stretch>
        </p:blipFill>
        <p:spPr>
          <a:xfrm>
            <a:off x="3318502" y="5061359"/>
            <a:ext cx="3237345" cy="2129607"/>
          </a:xfrm>
          <a:prstGeom prst="rect">
            <a:avLst/>
          </a:prstGeom>
        </p:spPr>
      </p:pic>
    </p:spTree>
    <p:extLst>
      <p:ext uri="{BB962C8B-B14F-4D97-AF65-F5344CB8AC3E}">
        <p14:creationId xmlns:p14="http://schemas.microsoft.com/office/powerpoint/2010/main" val="26718282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2.8 Analog Signaling of Analog and Digital Data </a:t>
            </a:r>
          </a:p>
        </p:txBody>
      </p:sp>
      <p:pic>
        <p:nvPicPr>
          <p:cNvPr id="7" name="Picture Placeholder 6" descr="Ch02fig08.eps">
            <a:hlinkClick r:id="rId3"/>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39542" r="-39542" b="50302"/>
          <a:stretch/>
        </p:blipFill>
        <p:spPr>
          <a:xfrm>
            <a:off x="-2586583" y="748144"/>
            <a:ext cx="13949619" cy="4560455"/>
          </a:xfrm>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98</a:t>
            </a:fld>
            <a:endParaRPr lang="en-US" dirty="0"/>
          </a:p>
        </p:txBody>
      </p:sp>
      <p:pic>
        <p:nvPicPr>
          <p:cNvPr id="3" name="Picture 2" descr="2_8_analog_and_digital_signaling_of_analog_and_digital_data.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28973229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2.6 Acoustic Spectrum of Speech and Music </a:t>
            </a:r>
          </a:p>
        </p:txBody>
      </p:sp>
      <p:pic>
        <p:nvPicPr>
          <p:cNvPr id="6" name="Picture Placeholder 5" descr="Ch02fig06.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824" r="-1824"/>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99</a:t>
            </a:fld>
            <a:endParaRPr lang="en-US" dirty="0"/>
          </a:p>
        </p:txBody>
      </p:sp>
      <p:pic>
        <p:nvPicPr>
          <p:cNvPr id="3" name="Picture 2" descr="2_6_acoustic_spectrum_of_speech_and_music.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461" y="6264274"/>
            <a:ext cx="457200" cy="457200"/>
          </a:xfrm>
          <a:prstGeom prst="rect">
            <a:avLst/>
          </a:prstGeom>
        </p:spPr>
      </p:pic>
    </p:spTree>
    <p:extLst>
      <p:ext uri="{BB962C8B-B14F-4D97-AF65-F5344CB8AC3E}">
        <p14:creationId xmlns:p14="http://schemas.microsoft.com/office/powerpoint/2010/main" val="3953915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ireless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WirelessBook.thmx</Template>
  <TotalTime>5561</TotalTime>
  <Words>8418</Words>
  <Application>Microsoft Office PowerPoint</Application>
  <PresentationFormat>On-screen Show (4:3)</PresentationFormat>
  <Paragraphs>886</Paragraphs>
  <Slides>120</Slides>
  <Notes>52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120</vt:i4>
      </vt:variant>
    </vt:vector>
  </HeadingPairs>
  <TitlesOfParts>
    <vt:vector size="138" baseType="lpstr">
      <vt:lpstr>Arial</vt:lpstr>
      <vt:lpstr>Arial MT</vt:lpstr>
      <vt:lpstr>Calibri</vt:lpstr>
      <vt:lpstr>Cambria Math</vt:lpstr>
      <vt:lpstr>helvetica</vt:lpstr>
      <vt:lpstr>Lucida Grande</vt:lpstr>
      <vt:lpstr>Symbol</vt:lpstr>
      <vt:lpstr>Tahoma</vt:lpstr>
      <vt:lpstr>Times New Roman</vt:lpstr>
      <vt:lpstr>TimesTenLTStd-Bold</vt:lpstr>
      <vt:lpstr>TimesTenLTStd-Roman</vt:lpstr>
      <vt:lpstr>Trebuchet MS</vt:lpstr>
      <vt:lpstr>Wingdings</vt:lpstr>
      <vt:lpstr>WirelessBook</vt:lpstr>
      <vt:lpstr>Office Theme</vt:lpstr>
      <vt:lpstr>1_Office Theme</vt:lpstr>
      <vt:lpstr>2_Office Theme</vt:lpstr>
      <vt:lpstr>Equation</vt:lpstr>
      <vt:lpstr>CPE413 Kablosuz Ağlar</vt:lpstr>
      <vt:lpstr> Transmission Fundamentals</vt:lpstr>
      <vt:lpstr>Methods of Wireless Communication</vt:lpstr>
      <vt:lpstr>Methods of Wireless Communication</vt:lpstr>
      <vt:lpstr>Analog Sinyal</vt:lpstr>
      <vt:lpstr>PowerPoint Presentation</vt:lpstr>
      <vt:lpstr> Modulation</vt:lpstr>
      <vt:lpstr> Modulation</vt:lpstr>
      <vt:lpstr>Frequency</vt:lpstr>
      <vt:lpstr>Propagation Characteristics of Radio Waves</vt:lpstr>
      <vt:lpstr>Decibel</vt:lpstr>
      <vt:lpstr>Wireless Communication Environments</vt:lpstr>
      <vt:lpstr>Signal Propagation</vt:lpstr>
      <vt:lpstr>Electromagnetic Spectrum</vt:lpstr>
      <vt:lpstr>PowerPoint Presentation</vt:lpstr>
      <vt:lpstr>PowerPoint Presentation</vt:lpstr>
      <vt:lpstr>RF Spectrum</vt:lpstr>
      <vt:lpstr>PowerPoint Presentation</vt:lpstr>
      <vt:lpstr>PowerPoint Presentation</vt:lpstr>
      <vt:lpstr>Electromagnetic Signal</vt:lpstr>
      <vt:lpstr>Ders konuları</vt:lpstr>
      <vt:lpstr>signals</vt:lpstr>
      <vt:lpstr>Display of signals in time domain</vt:lpstr>
      <vt:lpstr>Display of signals in time domain</vt:lpstr>
      <vt:lpstr>Display of signals in time domain</vt:lpstr>
      <vt:lpstr>PowerPoint Presentation</vt:lpstr>
      <vt:lpstr>Display of signals in time domain</vt:lpstr>
      <vt:lpstr>Sinyallerin zaman düzleminde gösterimi</vt:lpstr>
      <vt:lpstr>Sinyallerin zaman düzleminde gösterimi</vt:lpstr>
      <vt:lpstr>Sinyallerin zaman düzleminde gösterimi</vt:lpstr>
      <vt:lpstr>Display of signals in frequency plane</vt:lpstr>
      <vt:lpstr>Sinyallerin frekans düzleminde gösterimi</vt:lpstr>
      <vt:lpstr>Analog and digital data transmission</vt:lpstr>
      <vt:lpstr>Analog ve sayısal veri iletimi</vt:lpstr>
      <vt:lpstr>Analog ve sayısal veri iletimi</vt:lpstr>
      <vt:lpstr>Analog ve sayısal veri iletimi</vt:lpstr>
      <vt:lpstr>PowerPoint Presentation</vt:lpstr>
      <vt:lpstr>PowerPoint Presentation</vt:lpstr>
      <vt:lpstr>Analog ve sayısal veri iletimi</vt:lpstr>
      <vt:lpstr>Analog ve sayısal veri iletimi</vt:lpstr>
      <vt:lpstr>Analog ve sayısal veri iletimi</vt:lpstr>
      <vt:lpstr>Channel capacity</vt:lpstr>
      <vt:lpstr>Kanal kapasitesi</vt:lpstr>
      <vt:lpstr>Nyquist kanal kapasitesi</vt:lpstr>
      <vt:lpstr>Shannon kanal kapasitesi</vt:lpstr>
      <vt:lpstr>Shannon kanal kapasitesi</vt:lpstr>
      <vt:lpstr>Shannon kanal kapasitesi</vt:lpstr>
      <vt:lpstr>Transmission media</vt:lpstr>
      <vt:lpstr>İletim ortamları</vt:lpstr>
      <vt:lpstr>PowerPoint Presentation</vt:lpstr>
      <vt:lpstr>PowerPoint Presentation</vt:lpstr>
      <vt:lpstr>PowerPoint Presentation</vt:lpstr>
      <vt:lpstr>İletim ortamları</vt:lpstr>
      <vt:lpstr>İletim ortamları</vt:lpstr>
      <vt:lpstr>terrestrial microwave </vt:lpstr>
      <vt:lpstr>terrestrial microwave </vt:lpstr>
      <vt:lpstr>terrestrial microwave </vt:lpstr>
      <vt:lpstr>Karasal mikrodalga</vt:lpstr>
      <vt:lpstr>satellite microwave</vt:lpstr>
      <vt:lpstr>Uydu mikrodalga</vt:lpstr>
      <vt:lpstr>Uydu mikrodalga</vt:lpstr>
      <vt:lpstr>broadcast radio</vt:lpstr>
      <vt:lpstr>Broadcast radyo</vt:lpstr>
      <vt:lpstr>Infrared</vt:lpstr>
      <vt:lpstr>Time-Domain Concepts</vt:lpstr>
      <vt:lpstr>Time-Domain Concepts</vt:lpstr>
      <vt:lpstr>2.1 Analog and Digital Waveforms</vt:lpstr>
      <vt:lpstr>Time-Domain Concepts</vt:lpstr>
      <vt:lpstr>Time-Domain Concepts</vt:lpstr>
      <vt:lpstr>2.2 Examples of Periodic Signals </vt:lpstr>
      <vt:lpstr>Time-Domain Concepts</vt:lpstr>
      <vt:lpstr>Time-Domain Concepts</vt:lpstr>
      <vt:lpstr>Time-Domain Concepts</vt:lpstr>
      <vt:lpstr>Frequency, Period, and Phase</vt:lpstr>
      <vt:lpstr>Sine Wave Parameters</vt:lpstr>
      <vt:lpstr>2.3 s(t) = A sin (2πft + ϕ)</vt:lpstr>
      <vt:lpstr>2.3 s(t) = A sin (2πft + ϕ)</vt:lpstr>
      <vt:lpstr>Time vs. Distance</vt:lpstr>
      <vt:lpstr>Time-Domain Concepts</vt:lpstr>
      <vt:lpstr>Frequency, Period, and Phase</vt:lpstr>
      <vt:lpstr>Example</vt:lpstr>
      <vt:lpstr>Frequency-Domain Concepts</vt:lpstr>
      <vt:lpstr>Frequency-Domain Concepts</vt:lpstr>
      <vt:lpstr>2.4 Addition of frequency Components(T = 1/f)</vt:lpstr>
      <vt:lpstr>Time and Frequency Domains</vt:lpstr>
      <vt:lpstr>2.5 Frequency Components of Square Wave </vt:lpstr>
      <vt:lpstr>Relationship between Data Rate and Bandwidth</vt:lpstr>
      <vt:lpstr>2.5 Frequency Components of Square Wave </vt:lpstr>
      <vt:lpstr>2.5 Frequency Components of Square Wave </vt:lpstr>
      <vt:lpstr>Relationship between Data Rate and Bandwidth</vt:lpstr>
      <vt:lpstr>Relationship between Data Rate and Bandwidth</vt:lpstr>
      <vt:lpstr>Relationship between Data Rate and Bandwidth</vt:lpstr>
      <vt:lpstr>Relationship between Data Rate and Bandwidth</vt:lpstr>
      <vt:lpstr>Data Communication Terms</vt:lpstr>
      <vt:lpstr>Examples of Analog and Digital Data </vt:lpstr>
      <vt:lpstr>Analog Signals</vt:lpstr>
      <vt:lpstr>Digital Signals</vt:lpstr>
      <vt:lpstr>2.8 Analog Signaling of Analog and Digital Data </vt:lpstr>
      <vt:lpstr>2.6 Acoustic Spectrum of Speech and Music </vt:lpstr>
      <vt:lpstr>2.8 Digital Signaling of Analog and Digital Data </vt:lpstr>
      <vt:lpstr>Reasons for Choosing Data and Signal Combinations</vt:lpstr>
      <vt:lpstr>Analog Transmission</vt:lpstr>
      <vt:lpstr>Digital Transmission</vt:lpstr>
      <vt:lpstr>About Channel Capacity</vt:lpstr>
      <vt:lpstr>Concepts Related to Channel Capacity</vt:lpstr>
      <vt:lpstr>2.9 Effect of Noise on Digital Signal </vt:lpstr>
      <vt:lpstr>Nyquist’s formula</vt:lpstr>
      <vt:lpstr>Signal-to-Noise Ratio</vt:lpstr>
      <vt:lpstr>Shannon Capacity Formula</vt:lpstr>
      <vt:lpstr>Example of Nyquist and Shannon Formulations</vt:lpstr>
      <vt:lpstr>Example of Nyquist and Shannon Formulations</vt:lpstr>
      <vt:lpstr>Classifications of Transmission Media</vt:lpstr>
      <vt:lpstr>Unguided Media</vt:lpstr>
      <vt:lpstr>2.10 Electromagnetic spectrum of Telecommunications</vt:lpstr>
      <vt:lpstr>General Frequency Ranges</vt:lpstr>
      <vt:lpstr>Terrestrial Microwave</vt:lpstr>
      <vt:lpstr>Satellite Microwave</vt:lpstr>
      <vt:lpstr>Broadcast Radio</vt:lpstr>
      <vt:lpstr>Summary</vt:lpstr>
      <vt:lpstr>Thank You Q &amp; A</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Fundamentals</dc:title>
  <dc:creator>Pedro Tonhozi de Oliveira</dc:creator>
  <cp:lastModifiedBy>NISREEN BOUTA</cp:lastModifiedBy>
  <cp:revision>156</cp:revision>
  <cp:lastPrinted>2015-02-27T17:33:09Z</cp:lastPrinted>
  <dcterms:created xsi:type="dcterms:W3CDTF">2015-02-15T23:04:28Z</dcterms:created>
  <dcterms:modified xsi:type="dcterms:W3CDTF">2023-11-13T18:45:43Z</dcterms:modified>
</cp:coreProperties>
</file>